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97EE83-1115-4392-AADE-F69841DAF5A2}" v="2" dt="2018-08-14T08:14:07.0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/>
    <p:restoredTop sz="94564"/>
  </p:normalViewPr>
  <p:slideViewPr>
    <p:cSldViewPr snapToGrid="0" snapToObjects="1">
      <p:cViewPr varScale="1">
        <p:scale>
          <a:sx n="69" d="100"/>
          <a:sy n="69" d="100"/>
        </p:scale>
        <p:origin x="2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microsoft.com/office/2016/11/relationships/changesInfo" Target="changesInfos/changesInfo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m Si Jie Bryan" userId="9d936b0f015707d1" providerId="LiveId" clId="{D1C157AA-566F-4136-BE4E-6D86BAF6C2C1}"/>
    <pc:docChg chg="modSld">
      <pc:chgData name="Lim Si Jie Bryan" userId="9d936b0f015707d1" providerId="LiveId" clId="{D1C157AA-566F-4136-BE4E-6D86BAF6C2C1}" dt="2018-08-14T08:14:07.003" v="1" actId="1076"/>
      <pc:docMkLst>
        <pc:docMk/>
      </pc:docMkLst>
      <pc:sldChg chg="modSp">
        <pc:chgData name="Lim Si Jie Bryan" userId="9d936b0f015707d1" providerId="LiveId" clId="{D1C157AA-566F-4136-BE4E-6D86BAF6C2C1}" dt="2018-08-14T08:14:07.003" v="1" actId="1076"/>
        <pc:sldMkLst>
          <pc:docMk/>
          <pc:sldMk cId="210865911" sldId="257"/>
        </pc:sldMkLst>
        <pc:spChg chg="mod">
          <ac:chgData name="Lim Si Jie Bryan" userId="9d936b0f015707d1" providerId="LiveId" clId="{D1C157AA-566F-4136-BE4E-6D86BAF6C2C1}" dt="2018-08-14T08:14:03.870" v="0" actId="1076"/>
          <ac:spMkLst>
            <pc:docMk/>
            <pc:sldMk cId="210865911" sldId="257"/>
            <ac:spMk id="4" creationId="{00000000-0000-0000-0000-000000000000}"/>
          </ac:spMkLst>
        </pc:spChg>
        <pc:spChg chg="mod">
          <ac:chgData name="Lim Si Jie Bryan" userId="9d936b0f015707d1" providerId="LiveId" clId="{D1C157AA-566F-4136-BE4E-6D86BAF6C2C1}" dt="2018-08-14T08:14:07.003" v="1" actId="1076"/>
          <ac:spMkLst>
            <pc:docMk/>
            <pc:sldMk cId="210865911" sldId="257"/>
            <ac:spMk id="5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/>
              <a:t>Hierarchical CNN Model Results</a:t>
            </a:r>
            <a:endParaRPr lang="en-GB" sz="3200"/>
          </a:p>
        </c:rich>
      </c:tx>
      <c:layout>
        <c:manualLayout>
          <c:xMode val="edge"/>
          <c:yMode val="edge"/>
          <c:x val="0.0394340924396311"/>
          <c:y val="0.0240632564858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283386861244548"/>
          <c:y val="0.0554516953964879"/>
          <c:w val="0.963285559102186"/>
          <c:h val="0.8965118741941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F1 Macro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CNN</c:v>
                </c:pt>
                <c:pt idx="1">
                  <c:v>HCNN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0.717</c:v>
                </c:pt>
                <c:pt idx="1">
                  <c:v>0.722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F1 Micro</c:v>
                </c:pt>
              </c:strCache>
            </c:strRef>
          </c:tx>
          <c:spPr>
            <a:solidFill>
              <a:srgbClr val="A99BEC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CNN</c:v>
                </c:pt>
                <c:pt idx="1">
                  <c:v>HCNN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0.738</c:v>
                </c:pt>
                <c:pt idx="1">
                  <c:v>0.748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CNN</c:v>
                </c:pt>
                <c:pt idx="1">
                  <c:v>HCNN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0.738</c:v>
                </c:pt>
                <c:pt idx="1">
                  <c:v>0.748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1109736112"/>
        <c:axId val="-720159584"/>
      </c:barChart>
      <c:catAx>
        <c:axId val="-1109736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20159584"/>
        <c:crosses val="autoZero"/>
        <c:auto val="1"/>
        <c:lblAlgn val="ctr"/>
        <c:lblOffset val="100"/>
        <c:noMultiLvlLbl val="0"/>
      </c:catAx>
      <c:valAx>
        <c:axId val="-7201595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crossAx val="-1109736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1331829016393"/>
          <c:y val="0.151971489049178"/>
          <c:w val="0.468742104757607"/>
          <c:h val="0.0624534056795407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IBM Plex Sans" charset="0"/>
              <a:ea typeface="IBM Plex Sans" charset="0"/>
              <a:cs typeface="IBM Plex Sans" charset="0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/>
              <a:t>Hierarchical CNN Model Results</a:t>
            </a:r>
            <a:endParaRPr lang="en-GB" sz="3200"/>
          </a:p>
        </c:rich>
      </c:tx>
      <c:layout>
        <c:manualLayout>
          <c:xMode val="edge"/>
          <c:yMode val="edge"/>
          <c:x val="0.0394340924396311"/>
          <c:y val="0.0240632564858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283386861244548"/>
          <c:y val="0.0554516953964879"/>
          <c:w val="0.963285559102186"/>
          <c:h val="0.8965118741941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F1 Macro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CNN</c:v>
                </c:pt>
                <c:pt idx="1">
                  <c:v>HCNN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0.717</c:v>
                </c:pt>
                <c:pt idx="1">
                  <c:v>0.722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F1 Micro</c:v>
                </c:pt>
              </c:strCache>
            </c:strRef>
          </c:tx>
          <c:spPr>
            <a:solidFill>
              <a:srgbClr val="A99BEC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CNN</c:v>
                </c:pt>
                <c:pt idx="1">
                  <c:v>HCNN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0.738</c:v>
                </c:pt>
                <c:pt idx="1">
                  <c:v>0.748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CNN</c:v>
                </c:pt>
                <c:pt idx="1">
                  <c:v>HCNN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0.738</c:v>
                </c:pt>
                <c:pt idx="1">
                  <c:v>0.748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1110066320"/>
        <c:axId val="-1109828080"/>
      </c:barChart>
      <c:catAx>
        <c:axId val="-1110066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09828080"/>
        <c:crosses val="autoZero"/>
        <c:auto val="1"/>
        <c:lblAlgn val="ctr"/>
        <c:lblOffset val="100"/>
        <c:noMultiLvlLbl val="0"/>
      </c:catAx>
      <c:valAx>
        <c:axId val="-110982808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crossAx val="-1110066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1331829016393"/>
          <c:y val="0.151971489049178"/>
          <c:w val="0.468742104757607"/>
          <c:h val="0.0624534056795407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IBM Plex Sans" charset="0"/>
              <a:ea typeface="IBM Plex Sans" charset="0"/>
              <a:cs typeface="IBM Plex Sans" charset="0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Hierarchical CNN Model Results</a:t>
            </a:r>
            <a:endParaRPr lang="en-GB"/>
          </a:p>
        </c:rich>
      </c:tx>
      <c:layout>
        <c:manualLayout>
          <c:xMode val="edge"/>
          <c:yMode val="edge"/>
          <c:x val="0.0394340924396311"/>
          <c:y val="0.0240632564858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283386861244548"/>
          <c:y val="0.0554516953964879"/>
          <c:w val="0.963285559102186"/>
          <c:h val="0.8965118741941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F1 Macro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CNN</c:v>
                </c:pt>
                <c:pt idx="1">
                  <c:v>HCNN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0.717</c:v>
                </c:pt>
                <c:pt idx="1">
                  <c:v>0.722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F1 Micro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CNN</c:v>
                </c:pt>
                <c:pt idx="1">
                  <c:v>HCNN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0.738</c:v>
                </c:pt>
                <c:pt idx="1">
                  <c:v>0.748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Accuracy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CNN</c:v>
                </c:pt>
                <c:pt idx="1">
                  <c:v>HCNN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0.738</c:v>
                </c:pt>
                <c:pt idx="1">
                  <c:v>0.748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1109552864"/>
        <c:axId val="-1109550032"/>
      </c:barChart>
      <c:catAx>
        <c:axId val="-1109552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09550032"/>
        <c:crosses val="autoZero"/>
        <c:auto val="1"/>
        <c:lblAlgn val="ctr"/>
        <c:lblOffset val="100"/>
        <c:noMultiLvlLbl val="0"/>
      </c:catAx>
      <c:valAx>
        <c:axId val="-1109550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09552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/>
              <a:t>Hierarchical CNN Model Results</a:t>
            </a:r>
            <a:endParaRPr lang="en-GB" sz="3200"/>
          </a:p>
        </c:rich>
      </c:tx>
      <c:layout>
        <c:manualLayout>
          <c:xMode val="edge"/>
          <c:yMode val="edge"/>
          <c:x val="0.0394340924396311"/>
          <c:y val="0.0240632564858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283386861244548"/>
          <c:y val="0.0554516953964879"/>
          <c:w val="0.963285559102186"/>
          <c:h val="0.8965118741941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F1 Macro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CNN</c:v>
                </c:pt>
                <c:pt idx="1">
                  <c:v>HCNN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0.717</c:v>
                </c:pt>
                <c:pt idx="1">
                  <c:v>0.722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F1 Micro</c:v>
                </c:pt>
              </c:strCache>
            </c:strRef>
          </c:tx>
          <c:spPr>
            <a:solidFill>
              <a:srgbClr val="A99BEC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CNN</c:v>
                </c:pt>
                <c:pt idx="1">
                  <c:v>HCNN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0.738</c:v>
                </c:pt>
                <c:pt idx="1">
                  <c:v>0.748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CNN</c:v>
                </c:pt>
                <c:pt idx="1">
                  <c:v>HCNN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0.738</c:v>
                </c:pt>
                <c:pt idx="1">
                  <c:v>0.748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1110179776"/>
        <c:axId val="-1110176944"/>
      </c:barChart>
      <c:catAx>
        <c:axId val="-1110179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110176944"/>
        <c:crosses val="autoZero"/>
        <c:auto val="1"/>
        <c:lblAlgn val="ctr"/>
        <c:lblOffset val="100"/>
        <c:noMultiLvlLbl val="0"/>
      </c:catAx>
      <c:valAx>
        <c:axId val="-111017694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majorTickMark val="none"/>
        <c:minorTickMark val="none"/>
        <c:tickLblPos val="nextTo"/>
        <c:crossAx val="-1110179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1331829016393"/>
          <c:y val="0.151971489049178"/>
          <c:w val="0.468742104757607"/>
          <c:h val="0.0624534056795407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IBM Plex Sans" charset="0"/>
              <a:ea typeface="IBM Plex Sans" charset="0"/>
              <a:cs typeface="IBM Plex Sans" charset="0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Hierarchical CNN Model Results</a:t>
            </a:r>
            <a:endParaRPr lang="en-GB"/>
          </a:p>
        </c:rich>
      </c:tx>
      <c:layout>
        <c:manualLayout>
          <c:xMode val="edge"/>
          <c:yMode val="edge"/>
          <c:x val="0.0394340924396311"/>
          <c:y val="0.0240632564858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283386861244548"/>
          <c:y val="0.0554516953964879"/>
          <c:w val="0.963285559102186"/>
          <c:h val="0.8965118741941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F1 Macro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CNN</c:v>
                </c:pt>
                <c:pt idx="1">
                  <c:v>HCNN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0.717</c:v>
                </c:pt>
                <c:pt idx="1">
                  <c:v>0.722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F1 Micro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CNN</c:v>
                </c:pt>
                <c:pt idx="1">
                  <c:v>HCNN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0.738</c:v>
                </c:pt>
                <c:pt idx="1">
                  <c:v>0.748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Accuracy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CNN</c:v>
                </c:pt>
                <c:pt idx="1">
                  <c:v>HCNN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0.738</c:v>
                </c:pt>
                <c:pt idx="1">
                  <c:v>0.748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719824128"/>
        <c:axId val="-719821296"/>
      </c:barChart>
      <c:catAx>
        <c:axId val="-719824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19821296"/>
        <c:crosses val="autoZero"/>
        <c:auto val="1"/>
        <c:lblAlgn val="ctr"/>
        <c:lblOffset val="100"/>
        <c:noMultiLvlLbl val="0"/>
      </c:catAx>
      <c:valAx>
        <c:axId val="-71982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19824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/>
              <a:t>Hierarchical CNN Model Results</a:t>
            </a:r>
            <a:endParaRPr lang="en-GB" sz="3200"/>
          </a:p>
        </c:rich>
      </c:tx>
      <c:layout>
        <c:manualLayout>
          <c:xMode val="edge"/>
          <c:yMode val="edge"/>
          <c:x val="0.0394340924396311"/>
          <c:y val="0.0240632564858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283386861244548"/>
          <c:y val="0.0554516953964879"/>
          <c:w val="0.963285559102186"/>
          <c:h val="0.8965118741941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F1 Macro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CNN</c:v>
                </c:pt>
                <c:pt idx="1">
                  <c:v>HCNN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0.717</c:v>
                </c:pt>
                <c:pt idx="1">
                  <c:v>0.722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F1 Micro</c:v>
                </c:pt>
              </c:strCache>
            </c:strRef>
          </c:tx>
          <c:spPr>
            <a:solidFill>
              <a:srgbClr val="A99BEC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CNN</c:v>
                </c:pt>
                <c:pt idx="1">
                  <c:v>HCNN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0.738</c:v>
                </c:pt>
                <c:pt idx="1">
                  <c:v>0.748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CNN</c:v>
                </c:pt>
                <c:pt idx="1">
                  <c:v>HCNN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0.738</c:v>
                </c:pt>
                <c:pt idx="1">
                  <c:v>0.748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719455600"/>
        <c:axId val="-719452768"/>
      </c:barChart>
      <c:catAx>
        <c:axId val="-719455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19452768"/>
        <c:crosses val="autoZero"/>
        <c:auto val="1"/>
        <c:lblAlgn val="ctr"/>
        <c:lblOffset val="100"/>
        <c:noMultiLvlLbl val="0"/>
      </c:catAx>
      <c:valAx>
        <c:axId val="-71945276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majorTickMark val="none"/>
        <c:minorTickMark val="none"/>
        <c:tickLblPos val="nextTo"/>
        <c:crossAx val="-719455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1331829016393"/>
          <c:y val="0.151971489049178"/>
          <c:w val="0.468742104757607"/>
          <c:h val="0.0624534056795407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IBM Plex Sans" charset="0"/>
              <a:ea typeface="IBM Plex Sans" charset="0"/>
              <a:cs typeface="IBM Plex Sans" charset="0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/>
              <a:t>Hierarchical CNN Model Results</a:t>
            </a:r>
            <a:endParaRPr lang="en-GB" sz="3200"/>
          </a:p>
        </c:rich>
      </c:tx>
      <c:layout>
        <c:manualLayout>
          <c:xMode val="edge"/>
          <c:yMode val="edge"/>
          <c:x val="0.0394340924396311"/>
          <c:y val="0.0240632564858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283386861244548"/>
          <c:y val="0.0554516953964879"/>
          <c:w val="0.963285559102186"/>
          <c:h val="0.89651187419411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F1 Macro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CNN</c:v>
                </c:pt>
                <c:pt idx="1">
                  <c:v>HCNN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0.717</c:v>
                </c:pt>
                <c:pt idx="1">
                  <c:v>0.722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F1 Micro</c:v>
                </c:pt>
              </c:strCache>
            </c:strRef>
          </c:tx>
          <c:spPr>
            <a:solidFill>
              <a:srgbClr val="A99BEC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CNN</c:v>
                </c:pt>
                <c:pt idx="1">
                  <c:v>HCNN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0.738</c:v>
                </c:pt>
                <c:pt idx="1">
                  <c:v>0.748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2"/>
                <c:pt idx="0">
                  <c:v>CNN</c:v>
                </c:pt>
                <c:pt idx="1">
                  <c:v>HCNN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0.738</c:v>
                </c:pt>
                <c:pt idx="1">
                  <c:v>0.748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-1109439760"/>
        <c:axId val="-720331440"/>
      </c:barChart>
      <c:catAx>
        <c:axId val="-1109439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20331440"/>
        <c:crosses val="autoZero"/>
        <c:auto val="1"/>
        <c:lblAlgn val="ctr"/>
        <c:lblOffset val="100"/>
        <c:noMultiLvlLbl val="0"/>
      </c:catAx>
      <c:valAx>
        <c:axId val="-720331440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crossAx val="-1109439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1331829016393"/>
          <c:y val="0.151971489049178"/>
          <c:w val="0.468742104757607"/>
          <c:h val="0.0624534056795407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IBM Plex Sans" charset="0"/>
              <a:ea typeface="IBM Plex Sans" charset="0"/>
              <a:cs typeface="IBM Plex Sans" charset="0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5D3EC-62AE-F947-84D7-4CA3D1D3E8C7}" type="datetimeFigureOut">
              <a:rPr lang="en-US" smtClean="0"/>
              <a:t>8/18/18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A71766-2F60-224A-A7A1-6FC68F68F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23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3036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dirty="0">
                <a:solidFill>
                  <a:srgbClr val="FFFF00"/>
                </a:solidFill>
              </a:rPr>
              <a:t>Electronic Healthcare Records remain under-used because of a lack of methodologies to extract interpretable content from large volumes of unstructured data, including free text.</a:t>
            </a:r>
          </a:p>
          <a:p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dirty="0">
                <a:solidFill>
                  <a:srgbClr val="FFC000"/>
                </a:solidFill>
              </a:rPr>
              <a:t>Our solution is to apply network-theoretical tools to find clusters of documents with similar content in an unsupervised manner at different levels of resolution.</a:t>
            </a:r>
            <a:endParaRPr lang="en-US" altLang="zh-CN" sz="1200" b="0" kern="1200" dirty="0">
              <a:solidFill>
                <a:srgbClr val="FFC000"/>
              </a:solidFill>
              <a:latin typeface="+mn-lt"/>
              <a:ea typeface="+mn-ea"/>
              <a:cs typeface="+mn-cs"/>
            </a:endParaRPr>
          </a:p>
          <a:p>
            <a:endParaRPr lang="en-US" b="0" dirty="0"/>
          </a:p>
          <a:p>
            <a:r>
              <a:rPr lang="en-US" b="0" dirty="0"/>
              <a:t>Our results show almost hierarchical structure in clusters as seen on the bottom left diagram. Results are coherent with </a:t>
            </a:r>
            <a:r>
              <a:rPr lang="en-US" b="0" dirty="0" err="1"/>
              <a:t>handcoded</a:t>
            </a:r>
            <a:r>
              <a:rPr lang="en-US" b="0" dirty="0"/>
              <a:t> labels, but provide more details on finer resolutions.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6EFE8-C9C0-6D4E-A003-CA96DF0BB8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3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7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5925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54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tiff"/><Relationship Id="rId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24100" y="0"/>
            <a:ext cx="9867900" cy="6866467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-68149" y="1424568"/>
            <a:ext cx="2285579" cy="1526093"/>
            <a:chOff x="177800" y="5397500"/>
            <a:chExt cx="2339506" cy="156210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7800" y="5397500"/>
              <a:ext cx="1562100" cy="15621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638300" y="6191250"/>
              <a:ext cx="879006" cy="409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Al Bayan Plain" charset="-78"/>
                  <a:ea typeface="Al Bayan Plain" charset="-78"/>
                  <a:cs typeface="Al Bayan Plain" charset="-78"/>
                </a:rPr>
                <a:t>2</a:t>
              </a:r>
              <a:r>
                <a:rPr lang="zh-CN" altLang="en-US" sz="2000" dirty="0">
                  <a:latin typeface="Al Bayan Plain" charset="-78"/>
                  <a:ea typeface="Al Bayan Plain" charset="-78"/>
                  <a:cs typeface="Al Bayan Plain" charset="-78"/>
                </a:rPr>
                <a:t> </a:t>
              </a:r>
              <a:r>
                <a:rPr lang="en-US" altLang="zh-CN" sz="2000" dirty="0">
                  <a:latin typeface="Al Bayan Plain" charset="-78"/>
                  <a:ea typeface="Al Bayan Plain" charset="-78"/>
                  <a:cs typeface="Al Bayan Plain" charset="-78"/>
                </a:rPr>
                <a:t>0</a:t>
              </a:r>
              <a:r>
                <a:rPr lang="zh-CN" altLang="en-US" sz="2000" dirty="0">
                  <a:latin typeface="Al Bayan Plain" charset="-78"/>
                  <a:ea typeface="Al Bayan Plain" charset="-78"/>
                  <a:cs typeface="Al Bayan Plain" charset="-78"/>
                </a:rPr>
                <a:t> </a:t>
              </a:r>
              <a:r>
                <a:rPr lang="en-US" altLang="zh-CN" sz="2000" dirty="0">
                  <a:latin typeface="Al Bayan Plain" charset="-78"/>
                  <a:ea typeface="Al Bayan Plain" charset="-78"/>
                  <a:cs typeface="Al Bayan Plain" charset="-78"/>
                </a:rPr>
                <a:t>1</a:t>
              </a:r>
              <a:r>
                <a:rPr lang="zh-CN" altLang="en-US" sz="2000" dirty="0">
                  <a:latin typeface="Al Bayan Plain" charset="-78"/>
                  <a:ea typeface="Al Bayan Plain" charset="-78"/>
                  <a:cs typeface="Al Bayan Plain" charset="-78"/>
                </a:rPr>
                <a:t> </a:t>
              </a:r>
              <a:r>
                <a:rPr lang="en-US" altLang="zh-CN" sz="2000" dirty="0">
                  <a:latin typeface="Al Bayan Plain" charset="-78"/>
                  <a:ea typeface="Al Bayan Plain" charset="-78"/>
                  <a:cs typeface="Al Bayan Plain" charset="-78"/>
                </a:rPr>
                <a:t>8</a:t>
              </a:r>
              <a:endParaRPr lang="en-US" sz="2000" dirty="0">
                <a:latin typeface="Al Bayan Plain" charset="-78"/>
                <a:ea typeface="Al Bayan Plain" charset="-78"/>
                <a:cs typeface="Al Bayan Plain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47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emf"/><Relationship Id="rId9" Type="http://schemas.openxmlformats.org/officeDocument/2006/relationships/image" Target="../media/image17.emf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6" Type="http://schemas.openxmlformats.org/officeDocument/2006/relationships/chart" Target="../charts/chart5.xml"/><Relationship Id="rId7" Type="http://schemas.openxmlformats.org/officeDocument/2006/relationships/chart" Target="../charts/chart6.xml"/><Relationship Id="rId8" Type="http://schemas.openxmlformats.org/officeDocument/2006/relationships/image" Target="../media/image3.png"/><Relationship Id="rId9" Type="http://schemas.openxmlformats.org/officeDocument/2006/relationships/chart" Target="../charts/chart7.xml"/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13846" y="471820"/>
            <a:ext cx="8216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altLang="zh-CN" sz="3000" b="1" dirty="0">
                <a:solidFill>
                  <a:srgbClr val="FFC000"/>
                </a:solidFill>
              </a:rPr>
              <a:t>Forecasting Disease Trajectories in Alzheimer’s Disease Using Deep Learning</a:t>
            </a:r>
            <a:endParaRPr lang="en-US" sz="3000" b="1" dirty="0">
              <a:solidFill>
                <a:srgbClr val="FFC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3846" y="2861144"/>
            <a:ext cx="82161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SG" altLang="zh-CN" sz="2800" b="1" dirty="0">
                <a:solidFill>
                  <a:srgbClr val="FFFF00"/>
                </a:solidFill>
              </a:rPr>
              <a:t>Jointly forecasting multiple clinical outcomes for chronic diseases</a:t>
            </a:r>
            <a:endParaRPr lang="en-US" altLang="zh-CN" sz="2800" b="1" dirty="0">
              <a:solidFill>
                <a:srgbClr val="FFFF00"/>
              </a:solidFill>
            </a:endParaRPr>
          </a:p>
          <a:p>
            <a:pPr marL="514350" indent="-514350" algn="l" defTabSz="914400" rtl="0" eaLnBrk="1" latinLnBrk="0" hangingPunct="1">
              <a:buFont typeface="Arial" charset="0"/>
              <a:buAutoNum type="alphaUcPeriod"/>
            </a:pPr>
            <a:r>
              <a:rPr lang="en-US" altLang="zh-CN" sz="2800" b="1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Multitask deep neural network with uncertainty estimates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SG" altLang="zh-CN" sz="2800" b="1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Improving </a:t>
            </a:r>
            <a:r>
              <a:rPr lang="en-SG" altLang="zh-CN" sz="2800" b="1" dirty="0">
                <a:solidFill>
                  <a:srgbClr val="FFFF00"/>
                </a:solidFill>
              </a:rPr>
              <a:t>outcome predictions (survival/longitudinal) at </a:t>
            </a:r>
            <a:r>
              <a:rPr lang="en-SG" altLang="zh-CN" sz="2800" b="1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different horizons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3845" y="1728037"/>
            <a:ext cx="821615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altLang="zh-CN" sz="2600" b="1" dirty="0">
                <a:solidFill>
                  <a:srgbClr val="FFFF00"/>
                </a:solidFill>
              </a:rPr>
              <a:t>Bryan Lim &amp; Mihaela van der </a:t>
            </a:r>
            <a:r>
              <a:rPr lang="en-SG" altLang="zh-CN" sz="2600" b="1" dirty="0" err="1">
                <a:solidFill>
                  <a:srgbClr val="FFFF00"/>
                </a:solidFill>
              </a:rPr>
              <a:t>Schaar</a:t>
            </a:r>
            <a:endParaRPr lang="en-SG" altLang="zh-CN" sz="2600" b="1" dirty="0">
              <a:solidFill>
                <a:srgbClr val="FFFF00"/>
              </a:solidFill>
            </a:endParaRPr>
          </a:p>
          <a:p>
            <a:pPr algn="ctr"/>
            <a:r>
              <a:rPr lang="en-SG" sz="2600" b="1" dirty="0">
                <a:solidFill>
                  <a:srgbClr val="FFFF00"/>
                </a:solidFill>
              </a:rPr>
              <a:t>University of Oxford</a:t>
            </a:r>
            <a:endParaRPr lang="en-US" sz="2600" b="1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2039" y="181820"/>
            <a:ext cx="167225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MLMH</a:t>
            </a:r>
          </a:p>
          <a:p>
            <a:pPr algn="ctr"/>
            <a:r>
              <a:rPr lang="en-US" sz="36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10865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13846" y="181820"/>
            <a:ext cx="8216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C000"/>
                </a:solidFill>
              </a:rPr>
              <a:t>Predicting Infant Motor Development Status Using Day Long Movement Data from Wearable Sensors</a:t>
            </a:r>
            <a:endParaRPr lang="en-US" sz="3600" b="1" dirty="0">
              <a:solidFill>
                <a:srgbClr val="FFC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3846" y="2756654"/>
            <a:ext cx="82161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zh-CN" sz="2800" b="1" dirty="0">
                <a:solidFill>
                  <a:srgbClr val="FFFF00"/>
                </a:solidFill>
              </a:rPr>
              <a:t>Can inertial movement data be used to classify infant development status?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zh-CN" sz="2800" b="1" dirty="0">
                <a:solidFill>
                  <a:srgbClr val="FFC000"/>
                </a:solidFill>
              </a:rPr>
              <a:t>Establishes further the relationship between kinematic features and infant development.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04118" y="1928856"/>
            <a:ext cx="8216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FFFF00"/>
                </a:solidFill>
              </a:rPr>
              <a:t>David Goodfellow</a:t>
            </a:r>
          </a:p>
          <a:p>
            <a:pPr algn="ctr"/>
            <a:r>
              <a:rPr lang="en-US" sz="1600" b="1" dirty="0">
                <a:solidFill>
                  <a:srgbClr val="FFFF00"/>
                </a:solidFill>
              </a:rPr>
              <a:t>Student at the University of Southern California</a:t>
            </a:r>
          </a:p>
        </p:txBody>
      </p:sp>
      <p:sp>
        <p:nvSpPr>
          <p:cNvPr id="9" name="Rectangle 8"/>
          <p:cNvSpPr/>
          <p:nvPr/>
        </p:nvSpPr>
        <p:spPr>
          <a:xfrm>
            <a:off x="392039" y="181820"/>
            <a:ext cx="167225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MLMH</a:t>
            </a:r>
          </a:p>
          <a:p>
            <a:pPr algn="ctr"/>
            <a:r>
              <a:rPr lang="en-US" sz="36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2018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784" y="4562276"/>
            <a:ext cx="3136273" cy="21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10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2039" y="181820"/>
            <a:ext cx="167225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MLMH</a:t>
            </a:r>
          </a:p>
          <a:p>
            <a:pPr algn="ctr"/>
            <a:r>
              <a:rPr lang="en-US" sz="36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2018</a:t>
            </a:r>
            <a:endParaRPr lang="en-US" sz="36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 Antiqua" charset="0"/>
              <a:ea typeface="Book Antiqua" charset="0"/>
              <a:cs typeface="Book Antiqu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56" y="111971"/>
            <a:ext cx="9826243" cy="663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91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13846" y="471820"/>
            <a:ext cx="8216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C000"/>
                </a:solidFill>
              </a:rPr>
              <a:t>From Text to Topics in Healthcare Records: </a:t>
            </a:r>
          </a:p>
          <a:p>
            <a:r>
              <a:rPr lang="en-US" altLang="zh-CN" sz="2800" b="1" dirty="0">
                <a:solidFill>
                  <a:srgbClr val="FFC000"/>
                </a:solidFill>
              </a:rPr>
              <a:t>An Unsupervised Graph Partitioning Methodology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32933" y="1905369"/>
            <a:ext cx="91497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FF00"/>
                </a:solidFill>
              </a:rPr>
              <a:t>Problem: Unstructured free text remains under-used in Electronic Healthcare Records</a:t>
            </a:r>
          </a:p>
          <a:p>
            <a:r>
              <a:rPr lang="en-US" altLang="zh-CN" sz="2400" b="1" dirty="0">
                <a:solidFill>
                  <a:srgbClr val="FFC000"/>
                </a:solidFill>
              </a:rPr>
              <a:t>Solution: An unsupervised network-theoretical method merged with text embedding for multi-scale content clusters</a:t>
            </a:r>
            <a:endParaRPr lang="en-US" altLang="zh-CN" sz="2400" b="1" kern="1200" dirty="0">
              <a:solidFill>
                <a:srgbClr val="FFC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3846" y="1382149"/>
            <a:ext cx="821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800" b="1" dirty="0">
                <a:solidFill>
                  <a:srgbClr val="FFFF00"/>
                </a:solidFill>
              </a:rPr>
              <a:t>M. Tarik Altuncu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2039" y="181820"/>
            <a:ext cx="167225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MLMH</a:t>
            </a:r>
          </a:p>
          <a:p>
            <a:pPr algn="ctr"/>
            <a:r>
              <a:rPr lang="en-US" sz="36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2018</a:t>
            </a:r>
          </a:p>
        </p:txBody>
      </p:sp>
      <p:pic>
        <p:nvPicPr>
          <p:cNvPr id="1025" name="Picture 1" descr="page4image5839968">
            <a:extLst>
              <a:ext uri="{FF2B5EF4-FFF2-40B4-BE49-F238E27FC236}">
                <a16:creationId xmlns:a16="http://schemas.microsoft.com/office/drawing/2014/main" xmlns="" id="{4600233C-0993-8741-8FA0-84E0766BF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4image5848704">
            <a:extLst>
              <a:ext uri="{FF2B5EF4-FFF2-40B4-BE49-F238E27FC236}">
                <a16:creationId xmlns:a16="http://schemas.microsoft.com/office/drawing/2014/main" xmlns="" id="{3098B5B6-5C4C-9A47-990F-98BA3627B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290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page4image5840176">
            <a:extLst>
              <a:ext uri="{FF2B5EF4-FFF2-40B4-BE49-F238E27FC236}">
                <a16:creationId xmlns:a16="http://schemas.microsoft.com/office/drawing/2014/main" xmlns="" id="{BB705B1A-EE5D-314E-A108-F9030BC78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290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4image5841840">
            <a:extLst>
              <a:ext uri="{FF2B5EF4-FFF2-40B4-BE49-F238E27FC236}">
                <a16:creationId xmlns:a16="http://schemas.microsoft.com/office/drawing/2014/main" xmlns="" id="{11D3EDAC-A931-1040-9565-F2104E5A6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age4image5849328">
            <a:extLst>
              <a:ext uri="{FF2B5EF4-FFF2-40B4-BE49-F238E27FC236}">
                <a16:creationId xmlns:a16="http://schemas.microsoft.com/office/drawing/2014/main" xmlns="" id="{B4C5441A-BA96-AE4C-967F-50D6AA2C7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130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ge4image5850160">
            <a:extLst>
              <a:ext uri="{FF2B5EF4-FFF2-40B4-BE49-F238E27FC236}">
                <a16:creationId xmlns:a16="http://schemas.microsoft.com/office/drawing/2014/main" xmlns="" id="{9B5EA575-217D-0245-B698-E44DF9104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0108627D-1663-3241-AE04-F5D8B7F62A74}"/>
              </a:ext>
            </a:extLst>
          </p:cNvPr>
          <p:cNvGrpSpPr/>
          <p:nvPr/>
        </p:nvGrpSpPr>
        <p:grpSpPr>
          <a:xfrm>
            <a:off x="3464048" y="3445049"/>
            <a:ext cx="7487534" cy="3344949"/>
            <a:chOff x="3578787" y="3466640"/>
            <a:chExt cx="7487534" cy="334494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F59960FB-3AEC-A74A-9BB9-C460D4FC8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78787" y="3475030"/>
              <a:ext cx="2419874" cy="333655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B3159DB7-16CC-D148-BC4C-15C45C322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8660" y="3475029"/>
              <a:ext cx="5067661" cy="3336559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F4B7B5DA-98DD-A84B-9845-907DFDCE8F36}"/>
                </a:ext>
              </a:extLst>
            </p:cNvPr>
            <p:cNvCxnSpPr>
              <a:cxnSpLocks/>
            </p:cNvCxnSpPr>
            <p:nvPr/>
          </p:nvCxnSpPr>
          <p:spPr>
            <a:xfrm>
              <a:off x="5990272" y="3466640"/>
              <a:ext cx="0" cy="334494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DE8A4BD-465E-EE4A-A5EA-B56EC9840F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021977"/>
            <a:ext cx="2313379" cy="8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87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43192" y="471820"/>
            <a:ext cx="8948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Bodoni MT" pitchFamily="18" charset="0"/>
              </a:rPr>
              <a:t>Murmur Detection Using Parallel Recurrent &amp; 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71895" y="2312081"/>
            <a:ext cx="82161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rtl="0" eaLnBrk="1" latinLnBrk="0" hangingPunct="1"/>
            <a:r>
              <a:rPr lang="en-US" altLang="zh-CN" sz="2800" b="1" u="sng" kern="1200" dirty="0" smtClean="0">
                <a:solidFill>
                  <a:schemeClr val="bg1"/>
                </a:solidFill>
                <a:latin typeface="Bodoni MT" pitchFamily="18" charset="0"/>
              </a:rPr>
              <a:t>Problem</a:t>
            </a:r>
            <a:r>
              <a:rPr lang="en-US" altLang="zh-CN" sz="2800" b="1" dirty="0">
                <a:solidFill>
                  <a:schemeClr val="bg1"/>
                </a:solidFill>
                <a:latin typeface="Bodoni MT" pitchFamily="18" charset="0"/>
              </a:rPr>
              <a:t>-</a:t>
            </a:r>
            <a:r>
              <a:rPr lang="en-US" altLang="zh-CN" sz="2800" b="1" kern="1200" dirty="0" smtClean="0">
                <a:solidFill>
                  <a:schemeClr val="bg1"/>
                </a:solidFill>
                <a:latin typeface="Bodoni MT" pitchFamily="18" charset="0"/>
              </a:rPr>
              <a:t>  Automatic Heart Sound Murmur Detection</a:t>
            </a:r>
          </a:p>
          <a:p>
            <a:pPr algn="ctr" defTabSz="914400" rtl="0" eaLnBrk="1" latinLnBrk="0" hangingPunct="1"/>
            <a:r>
              <a:rPr lang="en-US" altLang="zh-CN" sz="2800" b="1" u="sng" kern="1200" dirty="0" smtClean="0">
                <a:solidFill>
                  <a:schemeClr val="bg1"/>
                </a:solidFill>
                <a:latin typeface="Bodoni MT" pitchFamily="18" charset="0"/>
              </a:rPr>
              <a:t>Novelty</a:t>
            </a:r>
            <a:r>
              <a:rPr lang="en-US" altLang="zh-CN" sz="2800" b="1" dirty="0" smtClean="0">
                <a:solidFill>
                  <a:schemeClr val="bg1"/>
                </a:solidFill>
                <a:latin typeface="Bodoni MT" pitchFamily="18" charset="0"/>
              </a:rPr>
              <a:t>- </a:t>
            </a:r>
            <a:r>
              <a:rPr lang="en-US" altLang="zh-CN" sz="2800" b="1" kern="1200" dirty="0" smtClean="0">
                <a:solidFill>
                  <a:schemeClr val="bg1"/>
                </a:solidFill>
                <a:latin typeface="Bodoni MT" pitchFamily="18" charset="0"/>
              </a:rPr>
              <a:t> Parallel DNN to identify time and frequency level markers.</a:t>
            </a:r>
          </a:p>
          <a:p>
            <a:pPr algn="ctr" defTabSz="914400" rtl="0" eaLnBrk="1" latinLnBrk="0" hangingPunct="1"/>
            <a:endParaRPr lang="en-US" altLang="zh-CN" sz="2800" b="1" kern="1200" dirty="0" smtClean="0">
              <a:solidFill>
                <a:schemeClr val="bg1"/>
              </a:solidFill>
              <a:latin typeface="Bodoni MT" pitchFamily="18" charset="0"/>
            </a:endParaRPr>
          </a:p>
          <a:p>
            <a:pPr algn="ctr" defTabSz="914400" rtl="0" eaLnBrk="1" latinLnBrk="0" hangingPunct="1"/>
            <a:r>
              <a:rPr lang="en-US" altLang="zh-CN" sz="2800" b="1" u="sng" dirty="0" smtClean="0">
                <a:solidFill>
                  <a:schemeClr val="bg1"/>
                </a:solidFill>
                <a:latin typeface="Bodoni MT" pitchFamily="18" charset="0"/>
              </a:rPr>
              <a:t>Results (5 folds)</a:t>
            </a:r>
            <a:endParaRPr lang="en-US" altLang="zh-CN" sz="2800" b="1" u="sng" dirty="0">
              <a:solidFill>
                <a:schemeClr val="bg1"/>
              </a:solidFill>
              <a:latin typeface="Bodoni MT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3846" y="1382149"/>
            <a:ext cx="82161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+mj-lt"/>
              </a:rPr>
              <a:t>Shahnawaz Alam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+mj-lt"/>
              </a:rPr>
              <a:t>Researcher, Tata Consultancy Services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2039" y="181820"/>
            <a:ext cx="167225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MLMH</a:t>
            </a:r>
          </a:p>
          <a:p>
            <a:pPr algn="ctr"/>
            <a:r>
              <a:rPr lang="en-US" sz="36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2018</a:t>
            </a:r>
            <a:endParaRPr lang="en-US" sz="36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 Antiqua" charset="0"/>
              <a:ea typeface="Book Antiqua" charset="0"/>
              <a:cs typeface="Book Antiqua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643" y="4525220"/>
            <a:ext cx="6686558" cy="1875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314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39985" y="359910"/>
            <a:ext cx="93638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" b="1" dirty="0">
                <a:solidFill>
                  <a:srgbClr val="FFC000"/>
                </a:solidFill>
              </a:rPr>
              <a:t>Interpretable Patient Mortality Prediction with </a:t>
            </a:r>
            <a:r>
              <a:rPr lang="en-US" altLang="zh-CN" sz="2500" b="1" dirty="0" smtClean="0">
                <a:solidFill>
                  <a:srgbClr val="FFC000"/>
                </a:solidFill>
              </a:rPr>
              <a:t>Multi-value Rule Sets</a:t>
            </a:r>
            <a:endParaRPr lang="en-US" sz="2500" b="1" dirty="0">
              <a:solidFill>
                <a:srgbClr val="FFC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3846" y="1984753"/>
            <a:ext cx="821615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zh-CN" sz="2600" b="1" dirty="0" smtClean="0">
                <a:solidFill>
                  <a:srgbClr val="FFFF00"/>
                </a:solidFill>
              </a:rPr>
              <a:t>An interpretable rule-based model for predicting in-hospital mortality</a:t>
            </a:r>
          </a:p>
          <a:p>
            <a:pPr marL="514350" indent="-514350" algn="l" defTabSz="914400" rtl="0" eaLnBrk="1" latinLnBrk="0" hangingPunct="1">
              <a:buFont typeface="Arial" charset="0"/>
              <a:buAutoNum type="alphaUcPeriod"/>
            </a:pPr>
            <a:r>
              <a:rPr lang="en-US" altLang="zh-CN" sz="2600" b="1" kern="1200" dirty="0" smtClean="0">
                <a:solidFill>
                  <a:srgbClr val="FFC000"/>
                </a:solidFill>
              </a:rPr>
              <a:t>Multi-value rules for concise and feature-efficient presentation</a:t>
            </a:r>
          </a:p>
          <a:p>
            <a:pPr marL="514350" indent="-514350" algn="l" defTabSz="914400" rtl="0" eaLnBrk="1" latinLnBrk="0" hangingPunct="1">
              <a:buFont typeface="Arial" charset="0"/>
              <a:buAutoNum type="alphaUcPeriod"/>
            </a:pPr>
            <a:r>
              <a:rPr lang="en-US" altLang="zh-CN" sz="2600" b="1" kern="1200" dirty="0" smtClean="0">
                <a:solidFill>
                  <a:srgbClr val="FFFF00"/>
                </a:solidFill>
              </a:rPr>
              <a:t>Main result:</a:t>
            </a:r>
            <a:endParaRPr lang="en-US" sz="2600" b="1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3846" y="944324"/>
            <a:ext cx="82161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b="1" dirty="0" smtClean="0">
                <a:solidFill>
                  <a:srgbClr val="FFFF00"/>
                </a:solidFill>
              </a:rPr>
              <a:t>Tong Wang</a:t>
            </a:r>
            <a:r>
              <a:rPr lang="en-US" altLang="zh-CN" sz="1500" b="1" baseline="30000" dirty="0" smtClean="0">
                <a:solidFill>
                  <a:srgbClr val="FFFF00"/>
                </a:solidFill>
              </a:rPr>
              <a:t>1</a:t>
            </a:r>
            <a:r>
              <a:rPr lang="en-US" altLang="zh-CN" sz="1500" b="1" dirty="0" smtClean="0">
                <a:solidFill>
                  <a:srgbClr val="FFFF00"/>
                </a:solidFill>
              </a:rPr>
              <a:t>, </a:t>
            </a:r>
            <a:r>
              <a:rPr lang="en-US" altLang="zh-CN" sz="1500" b="1" dirty="0" err="1" smtClean="0">
                <a:solidFill>
                  <a:srgbClr val="FFFF00"/>
                </a:solidFill>
              </a:rPr>
              <a:t>Veerajalandhar</a:t>
            </a:r>
            <a:r>
              <a:rPr lang="en-US" altLang="zh-CN" sz="1500" b="1" dirty="0" smtClean="0">
                <a:solidFill>
                  <a:srgbClr val="FFFF00"/>
                </a:solidFill>
              </a:rPr>
              <a:t> Allareddy</a:t>
            </a:r>
            <a:r>
              <a:rPr lang="en-US" altLang="zh-CN" sz="1500" b="1" baseline="30000" dirty="0" smtClean="0">
                <a:solidFill>
                  <a:srgbClr val="FFFF00"/>
                </a:solidFill>
              </a:rPr>
              <a:t>1</a:t>
            </a:r>
            <a:r>
              <a:rPr lang="en-US" altLang="zh-CN" sz="1500" b="1" dirty="0" smtClean="0">
                <a:solidFill>
                  <a:srgbClr val="FFFF00"/>
                </a:solidFill>
              </a:rPr>
              <a:t>, </a:t>
            </a:r>
            <a:r>
              <a:rPr lang="en-US" altLang="zh-CN" sz="1500" b="1" dirty="0" err="1" smtClean="0">
                <a:solidFill>
                  <a:srgbClr val="FFFF00"/>
                </a:solidFill>
              </a:rPr>
              <a:t>Sankeerth</a:t>
            </a:r>
            <a:r>
              <a:rPr lang="en-US" altLang="zh-CN" sz="1500" b="1" dirty="0" smtClean="0">
                <a:solidFill>
                  <a:srgbClr val="FFFF00"/>
                </a:solidFill>
              </a:rPr>
              <a:t> Rampa</a:t>
            </a:r>
            <a:r>
              <a:rPr lang="en-US" altLang="zh-CN" sz="1500" b="1" baseline="30000" dirty="0" smtClean="0">
                <a:solidFill>
                  <a:srgbClr val="FFFF00"/>
                </a:solidFill>
              </a:rPr>
              <a:t>2</a:t>
            </a:r>
            <a:r>
              <a:rPr lang="en-US" altLang="zh-CN" sz="1500" b="1" dirty="0" smtClean="0">
                <a:solidFill>
                  <a:srgbClr val="FFFF00"/>
                </a:solidFill>
              </a:rPr>
              <a:t>, </a:t>
            </a:r>
            <a:r>
              <a:rPr lang="en-US" altLang="zh-CN" sz="1500" b="1" dirty="0" err="1" smtClean="0">
                <a:solidFill>
                  <a:srgbClr val="FFFF00"/>
                </a:solidFill>
              </a:rPr>
              <a:t>Veerasathpurush</a:t>
            </a:r>
            <a:r>
              <a:rPr lang="en-US" altLang="zh-CN" sz="1500" b="1" dirty="0" smtClean="0">
                <a:solidFill>
                  <a:srgbClr val="FFFF00"/>
                </a:solidFill>
              </a:rPr>
              <a:t> Allareddy</a:t>
            </a:r>
            <a:r>
              <a:rPr lang="en-US" altLang="zh-CN" sz="1500" b="1" baseline="30000" dirty="0" smtClean="0">
                <a:solidFill>
                  <a:srgbClr val="FFFF00"/>
                </a:solidFill>
              </a:rPr>
              <a:t>3</a:t>
            </a:r>
          </a:p>
          <a:p>
            <a:pPr algn="ctr"/>
            <a:r>
              <a:rPr lang="en-US" sz="1500" b="1" baseline="30000" dirty="0" smtClean="0">
                <a:solidFill>
                  <a:srgbClr val="FFFF00"/>
                </a:solidFill>
              </a:rPr>
              <a:t>1</a:t>
            </a:r>
            <a:r>
              <a:rPr lang="en-US" sz="1500" b="1" dirty="0" smtClean="0">
                <a:solidFill>
                  <a:srgbClr val="FFFF00"/>
                </a:solidFill>
              </a:rPr>
              <a:t> University of Iowa</a:t>
            </a:r>
          </a:p>
          <a:p>
            <a:pPr algn="ctr"/>
            <a:r>
              <a:rPr lang="en-US" sz="1500" b="1" baseline="30000" dirty="0">
                <a:solidFill>
                  <a:srgbClr val="FFFF00"/>
                </a:solidFill>
              </a:rPr>
              <a:t>2</a:t>
            </a:r>
            <a:r>
              <a:rPr lang="en-US" sz="1500" b="1" dirty="0">
                <a:solidFill>
                  <a:srgbClr val="FFFF00"/>
                </a:solidFill>
              </a:rPr>
              <a:t>Rhode Island </a:t>
            </a:r>
            <a:r>
              <a:rPr lang="en-US" sz="1500" b="1" dirty="0" smtClean="0">
                <a:solidFill>
                  <a:srgbClr val="FFFF00"/>
                </a:solidFill>
              </a:rPr>
              <a:t>College</a:t>
            </a:r>
          </a:p>
          <a:p>
            <a:pPr algn="ctr"/>
            <a:r>
              <a:rPr lang="en-US" sz="1500" b="1" baseline="30000" dirty="0">
                <a:solidFill>
                  <a:srgbClr val="FFFF00"/>
                </a:solidFill>
              </a:rPr>
              <a:t>3</a:t>
            </a:r>
            <a:r>
              <a:rPr lang="en-US" sz="1500" b="1" dirty="0">
                <a:solidFill>
                  <a:srgbClr val="FFFF00"/>
                </a:solidFill>
              </a:rPr>
              <a:t>University of Illinois at Chicago</a:t>
            </a:r>
          </a:p>
        </p:txBody>
      </p:sp>
      <p:sp>
        <p:nvSpPr>
          <p:cNvPr id="9" name="Rectangle 8"/>
          <p:cNvSpPr/>
          <p:nvPr/>
        </p:nvSpPr>
        <p:spPr>
          <a:xfrm>
            <a:off x="392039" y="181820"/>
            <a:ext cx="167225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MLMH</a:t>
            </a:r>
          </a:p>
          <a:p>
            <a:pPr algn="ctr"/>
            <a:r>
              <a:rPr lang="en-US" sz="36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2018</a:t>
            </a:r>
            <a:endParaRPr lang="en-US" sz="36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 Antiqua" charset="0"/>
              <a:ea typeface="Book Antiqua" charset="0"/>
              <a:cs typeface="Book Antiqu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"/>
          <a:stretch/>
        </p:blipFill>
        <p:spPr>
          <a:xfrm>
            <a:off x="5542059" y="3979521"/>
            <a:ext cx="4381168" cy="2246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89" b="5064"/>
          <a:stretch/>
        </p:blipFill>
        <p:spPr>
          <a:xfrm>
            <a:off x="2321934" y="6127651"/>
            <a:ext cx="9870066" cy="7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1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3213720" y="471960"/>
            <a:ext cx="8215920" cy="943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800" b="1">
                <a:solidFill>
                  <a:srgbClr val="FFC000"/>
                </a:solidFill>
                <a:latin typeface="Calibri"/>
              </a:rPr>
              <a:t>A hybrid deep learning approach for medical relation extraction</a:t>
            </a:r>
            <a:endParaRPr/>
          </a:p>
        </p:txBody>
      </p:sp>
      <p:sp>
        <p:nvSpPr>
          <p:cNvPr id="40" name="CustomShape 2"/>
          <p:cNvSpPr/>
          <p:nvPr/>
        </p:nvSpPr>
        <p:spPr>
          <a:xfrm>
            <a:off x="3213720" y="2159640"/>
            <a:ext cx="8215920" cy="3502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AutoNum type="alphaUcPeriod"/>
            </a:pPr>
            <a:r>
              <a:rPr lang="en-IN" sz="2800" b="1">
                <a:solidFill>
                  <a:srgbClr val="FFFF00"/>
                </a:solidFill>
                <a:latin typeface="Calibri"/>
              </a:rPr>
              <a:t>Mining relationships between treatment and problem from EHRs.</a:t>
            </a:r>
            <a:endParaRPr/>
          </a:p>
          <a:p>
            <a:pPr>
              <a:lnSpc>
                <a:spcPct val="100000"/>
              </a:lnSpc>
              <a:buFont typeface="Arial"/>
              <a:buAutoNum type="alphaUcPeriod"/>
            </a:pPr>
            <a:r>
              <a:rPr lang="en-IN" sz="2800" b="1">
                <a:solidFill>
                  <a:srgbClr val="FFC000"/>
                </a:solidFill>
                <a:latin typeface="Calibri"/>
              </a:rPr>
              <a:t>Using deep learning (Bi-LSTM) and rule-based approaches.</a:t>
            </a:r>
            <a:endParaRPr/>
          </a:p>
          <a:p>
            <a:pPr>
              <a:lnSpc>
                <a:spcPct val="100000"/>
              </a:lnSpc>
              <a:buFont typeface="Arial"/>
              <a:buAutoNum type="alphaUcPeriod"/>
            </a:pPr>
            <a:r>
              <a:rPr lang="en-IN" sz="2800" b="1">
                <a:solidFill>
                  <a:srgbClr val="FFFF00"/>
                </a:solidFill>
                <a:latin typeface="Calibri"/>
              </a:rPr>
              <a:t>Rule-based system with high-precision leverages the performance of the neural network on I2b2 relation extraction task.</a:t>
            </a:r>
            <a:endParaRPr/>
          </a:p>
        </p:txBody>
      </p:sp>
      <p:sp>
        <p:nvSpPr>
          <p:cNvPr id="41" name="CustomShape 3"/>
          <p:cNvSpPr/>
          <p:nvPr/>
        </p:nvSpPr>
        <p:spPr>
          <a:xfrm>
            <a:off x="3213720" y="1382040"/>
            <a:ext cx="8215920" cy="516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800" b="1">
                <a:solidFill>
                  <a:srgbClr val="FFFF00"/>
                </a:solidFill>
                <a:latin typeface="Calibri"/>
              </a:rPr>
              <a:t>-Veera Raghavendra Chikka, IIITH, India</a:t>
            </a:r>
            <a:endParaRPr/>
          </a:p>
        </p:txBody>
      </p:sp>
      <p:sp>
        <p:nvSpPr>
          <p:cNvPr id="42" name="CustomShape 4"/>
          <p:cNvSpPr/>
          <p:nvPr/>
        </p:nvSpPr>
        <p:spPr>
          <a:xfrm>
            <a:off x="441720" y="181800"/>
            <a:ext cx="1572480" cy="1189080"/>
          </a:xfrm>
          <a:prstGeom prst="rect">
            <a:avLst/>
          </a:prstGeom>
          <a:noFill/>
          <a:ln>
            <a:noFill/>
          </a:ln>
        </p:spPr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IN" sz="3600" i="1">
                <a:solidFill>
                  <a:srgbClr val="4472C4"/>
                </a:solidFill>
                <a:latin typeface="Book Antiqua"/>
                <a:ea typeface="Book Antiqua"/>
              </a:rPr>
              <a:t>MLMH</a:t>
            </a:r>
            <a:endParaRPr/>
          </a:p>
          <a:p>
            <a:pPr algn="ctr">
              <a:lnSpc>
                <a:spcPct val="100000"/>
              </a:lnSpc>
            </a:pPr>
            <a:r>
              <a:rPr lang="en-IN" sz="3600" i="1">
                <a:solidFill>
                  <a:srgbClr val="4472C4"/>
                </a:solidFill>
                <a:latin typeface="Book Antiqua"/>
                <a:ea typeface="Book Antiqua"/>
              </a:rPr>
              <a:t>2018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267046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13846" y="471820"/>
            <a:ext cx="8216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 smtClean="0">
                <a:solidFill>
                  <a:srgbClr val="FFC000"/>
                </a:solidFill>
              </a:rPr>
              <a:t>PIVETed</a:t>
            </a:r>
            <a:r>
              <a:rPr lang="en-US" altLang="zh-CN" sz="3600" b="1" dirty="0" smtClean="0">
                <a:solidFill>
                  <a:srgbClr val="FFC000"/>
                </a:solidFill>
              </a:rPr>
              <a:t>-Granite: Computational Phenotypes through Constrained Clustering</a:t>
            </a:r>
            <a:endParaRPr lang="en-US" sz="3600" b="1" dirty="0">
              <a:solidFill>
                <a:srgbClr val="FFC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3845" y="3050988"/>
            <a:ext cx="82161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zh-CN" sz="2800" b="1" dirty="0" smtClean="0">
                <a:solidFill>
                  <a:srgbClr val="FFFF00"/>
                </a:solidFill>
              </a:rPr>
              <a:t>Unsupervised phenotyping methods can result in noisy phenotypes</a:t>
            </a:r>
          </a:p>
          <a:p>
            <a:pPr marL="514350" indent="-514350" algn="l" defTabSz="914400" rtl="0" eaLnBrk="1" latinLnBrk="0" hangingPunct="1">
              <a:buFont typeface="Arial" charset="0"/>
              <a:buAutoNum type="alphaUcPeriod"/>
            </a:pPr>
            <a:r>
              <a:rPr lang="en-US" altLang="zh-CN" sz="2800" b="1" dirty="0" smtClean="0">
                <a:solidFill>
                  <a:srgbClr val="FFC000"/>
                </a:solidFill>
              </a:rPr>
              <a:t>Guidance process uses insights from 1M+ </a:t>
            </a:r>
            <a:r>
              <a:rPr lang="en-US" altLang="zh-CN" sz="2800" b="1" smtClean="0">
                <a:solidFill>
                  <a:srgbClr val="FFC000"/>
                </a:solidFill>
              </a:rPr>
              <a:t>PubMed articles</a:t>
            </a:r>
            <a:endParaRPr lang="en-US" altLang="zh-CN" sz="2800" b="1" kern="1200" dirty="0" smtClean="0">
              <a:solidFill>
                <a:srgbClr val="FFC000"/>
              </a:solidFill>
              <a:latin typeface="+mn-lt"/>
              <a:ea typeface="+mn-ea"/>
              <a:cs typeface="+mn-cs"/>
            </a:endParaRPr>
          </a:p>
          <a:p>
            <a:pPr marL="514350" indent="-514350" algn="l" defTabSz="914400" rtl="0" eaLnBrk="1" latinLnBrk="0" hangingPunct="1">
              <a:buFont typeface="Arial" charset="0"/>
              <a:buAutoNum type="alphaUcPeriod"/>
            </a:pPr>
            <a:r>
              <a:rPr lang="en-US" altLang="zh-CN" sz="2800" b="1" kern="120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Guidance results in discriminative and diverse phenotypes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3845" y="2216976"/>
            <a:ext cx="821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</a:rPr>
              <a:t>Jette Henderson, UT Austin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2039" y="181820"/>
            <a:ext cx="167225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MLMH</a:t>
            </a:r>
          </a:p>
          <a:p>
            <a:pPr algn="ctr"/>
            <a:r>
              <a:rPr lang="en-US" sz="36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2018</a:t>
            </a:r>
            <a:endParaRPr lang="en-US" sz="36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 Antiqua" charset="0"/>
              <a:ea typeface="Book Antiqua" charset="0"/>
              <a:cs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98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28045" y="304937"/>
            <a:ext cx="95877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3200" b="1" dirty="0" smtClean="0">
                <a:solidFill>
                  <a:srgbClr val="FFC000"/>
                </a:solidFill>
              </a:rPr>
              <a:t>Ensemble learning with Conformal Predictors: </a:t>
            </a:r>
          </a:p>
          <a:p>
            <a:pPr algn="ctr"/>
            <a:r>
              <a:rPr lang="en-GB" altLang="zh-CN" sz="2800" b="1" dirty="0" smtClean="0">
                <a:solidFill>
                  <a:srgbClr val="FFC000"/>
                </a:solidFill>
              </a:rPr>
              <a:t>Targeting confident predictions of conversion from Mild Cognitive Impairment to Alzheimer's Disease</a:t>
            </a:r>
            <a:endParaRPr lang="en-GB" sz="3200" b="1" dirty="0">
              <a:solidFill>
                <a:srgbClr val="FFC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3846" y="3205663"/>
            <a:ext cx="82161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GB" altLang="zh-CN" sz="2800" b="1" dirty="0">
                <a:solidFill>
                  <a:srgbClr val="FFFF00"/>
                </a:solidFill>
              </a:rPr>
              <a:t>To assess </a:t>
            </a:r>
            <a:r>
              <a:rPr lang="en-GB" altLang="zh-CN" sz="2800" b="1" dirty="0" smtClean="0">
                <a:solidFill>
                  <a:srgbClr val="FFFF00"/>
                </a:solidFill>
              </a:rPr>
              <a:t>uncertainty of individual predictions</a:t>
            </a:r>
          </a:p>
          <a:p>
            <a:pPr marL="514350" indent="-514350" algn="l" defTabSz="914400" rtl="0" eaLnBrk="1" latinLnBrk="0" hangingPunct="1">
              <a:buFont typeface="Arial" charset="0"/>
              <a:buAutoNum type="alphaUcPeriod"/>
            </a:pPr>
            <a:r>
              <a:rPr lang="en-GB" altLang="zh-CN" sz="2800" b="1" dirty="0" smtClean="0">
                <a:solidFill>
                  <a:srgbClr val="FFC000"/>
                </a:solidFill>
              </a:rPr>
              <a:t>Ensemble learning combining credible conformal predictors </a:t>
            </a:r>
            <a:endParaRPr lang="en-GB" altLang="zh-CN" sz="2800" b="1" kern="1200" dirty="0" smtClean="0">
              <a:solidFill>
                <a:srgbClr val="FFC000"/>
              </a:solidFill>
            </a:endParaRPr>
          </a:p>
          <a:p>
            <a:pPr marL="514350" indent="-514350" algn="l" defTabSz="914400" rtl="0" eaLnBrk="1" latinLnBrk="0" hangingPunct="1">
              <a:buFont typeface="Arial" charset="0"/>
              <a:buAutoNum type="alphaUcPeriod"/>
            </a:pPr>
            <a:r>
              <a:rPr lang="en-GB" sz="2800" b="1" dirty="0" smtClean="0">
                <a:solidFill>
                  <a:srgbClr val="FFFF00"/>
                </a:solidFill>
              </a:rPr>
              <a:t>Improved performance at high credibility thresholds but low efficiency</a:t>
            </a:r>
            <a:endParaRPr lang="en-GB" sz="2800" b="1" dirty="0">
              <a:solidFill>
                <a:srgbClr val="FFC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2039" y="181820"/>
            <a:ext cx="167225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MLMH</a:t>
            </a:r>
          </a:p>
          <a:p>
            <a:pPr algn="ctr"/>
            <a:r>
              <a:rPr lang="en-US" sz="36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2018</a:t>
            </a:r>
            <a:endParaRPr lang="en-US" sz="36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 Antiqua" charset="0"/>
              <a:ea typeface="Book Antiqua" charset="0"/>
              <a:cs typeface="Book Antiqu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13846" y="2124632"/>
            <a:ext cx="8216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400" b="1" dirty="0" err="1" smtClean="0">
                <a:solidFill>
                  <a:srgbClr val="FFFF00"/>
                </a:solidFill>
              </a:rPr>
              <a:t>Telma</a:t>
            </a:r>
            <a:r>
              <a:rPr lang="en-GB" altLang="zh-CN" sz="2400" b="1" dirty="0" smtClean="0">
                <a:solidFill>
                  <a:srgbClr val="FFFF00"/>
                </a:solidFill>
              </a:rPr>
              <a:t> Pereira</a:t>
            </a:r>
          </a:p>
          <a:p>
            <a:pPr algn="ctr"/>
            <a:r>
              <a:rPr lang="en-GB" altLang="zh-CN" sz="1600" b="1" i="1" dirty="0" smtClean="0">
                <a:solidFill>
                  <a:srgbClr val="FFFF00"/>
                </a:solidFill>
              </a:rPr>
              <a:t>University of Lisbon, Portugal</a:t>
            </a:r>
          </a:p>
        </p:txBody>
      </p:sp>
    </p:spTree>
    <p:extLst>
      <p:ext uri="{BB962C8B-B14F-4D97-AF65-F5344CB8AC3E}">
        <p14:creationId xmlns:p14="http://schemas.microsoft.com/office/powerpoint/2010/main" val="78483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62200" y="159614"/>
            <a:ext cx="9829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YouTube for Patient Education: A Deep Learning Approach for Understanding Medical Knowledge from User-Generated Videos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38400" y="3083606"/>
            <a:ext cx="966787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sz="3200" dirty="0" smtClean="0">
                <a:solidFill>
                  <a:schemeClr val="accent2"/>
                </a:solidFill>
              </a:rPr>
              <a:t>Classify </a:t>
            </a:r>
            <a:r>
              <a:rPr lang="en-US" sz="3200" dirty="0">
                <a:solidFill>
                  <a:schemeClr val="accent2"/>
                </a:solidFill>
              </a:rPr>
              <a:t>d</a:t>
            </a:r>
            <a:r>
              <a:rPr lang="en-US" sz="3200" dirty="0" smtClean="0">
                <a:solidFill>
                  <a:schemeClr val="accent2"/>
                </a:solidFill>
              </a:rPr>
              <a:t>iabetes YouTube videos for </a:t>
            </a:r>
            <a:r>
              <a:rPr lang="en-US" sz="3200" dirty="0">
                <a:solidFill>
                  <a:schemeClr val="accent2"/>
                </a:solidFill>
              </a:rPr>
              <a:t>patient </a:t>
            </a:r>
            <a:r>
              <a:rPr lang="en-US" sz="3200" dirty="0" smtClean="0">
                <a:solidFill>
                  <a:schemeClr val="accent2"/>
                </a:solidFill>
              </a:rPr>
              <a:t>education and improving </a:t>
            </a:r>
            <a:r>
              <a:rPr lang="en-US" sz="3200" dirty="0">
                <a:solidFill>
                  <a:schemeClr val="accent2"/>
                </a:solidFill>
              </a:rPr>
              <a:t>health literacy </a:t>
            </a:r>
            <a:endParaRPr lang="en-US" sz="3200" dirty="0" smtClean="0">
              <a:solidFill>
                <a:schemeClr val="accent2"/>
              </a:solidFill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sz="3200" dirty="0">
                <a:solidFill>
                  <a:srgbClr val="FFC000"/>
                </a:solidFill>
              </a:rPr>
              <a:t>N</a:t>
            </a:r>
            <a:r>
              <a:rPr lang="en-US" sz="3200" dirty="0" smtClean="0">
                <a:solidFill>
                  <a:srgbClr val="FFC000"/>
                </a:solidFill>
              </a:rPr>
              <a:t>ovelty </a:t>
            </a:r>
            <a:r>
              <a:rPr lang="en-US" sz="3200" dirty="0">
                <a:solidFill>
                  <a:srgbClr val="FFC000"/>
                </a:solidFill>
              </a:rPr>
              <a:t>of the deep learning </a:t>
            </a:r>
            <a:r>
              <a:rPr lang="en-US" sz="3200" dirty="0" smtClean="0">
                <a:solidFill>
                  <a:srgbClr val="FFC000"/>
                </a:solidFill>
              </a:rPr>
              <a:t>application and the </a:t>
            </a:r>
            <a:r>
              <a:rPr lang="en-US" sz="3200" dirty="0">
                <a:solidFill>
                  <a:srgbClr val="FFC000"/>
                </a:solidFill>
              </a:rPr>
              <a:t>promising preliminary results </a:t>
            </a:r>
            <a:endParaRPr lang="en-US" sz="3200" dirty="0" smtClean="0">
              <a:solidFill>
                <a:srgbClr val="FFC000"/>
              </a:solidFill>
            </a:endParaRPr>
          </a:p>
          <a:p>
            <a:pPr marL="514350" indent="-514350">
              <a:buFont typeface="Arial" charset="0"/>
              <a:buAutoNum type="alphaUcPeriod"/>
            </a:pPr>
            <a:r>
              <a:rPr lang="en-US" sz="3200" dirty="0" smtClean="0">
                <a:solidFill>
                  <a:srgbClr val="FFFF00"/>
                </a:solidFill>
              </a:rPr>
              <a:t>Performance (F-Measure): </a:t>
            </a:r>
          </a:p>
          <a:p>
            <a:pPr lvl="1"/>
            <a:r>
              <a:rPr lang="en-US" sz="3200" dirty="0" smtClean="0">
                <a:solidFill>
                  <a:srgbClr val="FFFF00"/>
                </a:solidFill>
              </a:rPr>
              <a:t>	Text-based </a:t>
            </a:r>
            <a:r>
              <a:rPr lang="en-US" sz="3200" dirty="0">
                <a:solidFill>
                  <a:srgbClr val="FFFF00"/>
                </a:solidFill>
              </a:rPr>
              <a:t>knowledge </a:t>
            </a:r>
            <a:r>
              <a:rPr lang="en-US" sz="3200" dirty="0" smtClean="0">
                <a:solidFill>
                  <a:srgbClr val="FFFF00"/>
                </a:solidFill>
              </a:rPr>
              <a:t>extraction: 93%</a:t>
            </a:r>
          </a:p>
          <a:p>
            <a:pPr lvl="1"/>
            <a:r>
              <a:rPr lang="en-US" sz="3200" b="1" dirty="0">
                <a:solidFill>
                  <a:srgbClr val="FFFF00"/>
                </a:solidFill>
              </a:rPr>
              <a:t>	</a:t>
            </a:r>
            <a:r>
              <a:rPr lang="en-US" sz="3200" dirty="0" smtClean="0">
                <a:solidFill>
                  <a:srgbClr val="FFFF00"/>
                </a:solidFill>
              </a:rPr>
              <a:t>Logistic regression classification: 85%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62201" y="2023026"/>
            <a:ext cx="98297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Xiao Liu</a:t>
            </a:r>
            <a:r>
              <a:rPr lang="en-US" sz="2200" baseline="30000" dirty="0">
                <a:solidFill>
                  <a:schemeClr val="bg1"/>
                </a:solidFill>
              </a:rPr>
              <a:t>1</a:t>
            </a:r>
            <a:r>
              <a:rPr lang="en-US" sz="2200" dirty="0">
                <a:solidFill>
                  <a:schemeClr val="bg1"/>
                </a:solidFill>
              </a:rPr>
              <a:t>, Bin Zhang</a:t>
            </a:r>
            <a:r>
              <a:rPr lang="en-US" sz="2200" baseline="30000" dirty="0">
                <a:solidFill>
                  <a:schemeClr val="bg1"/>
                </a:solidFill>
                <a:cs typeface="Times New Roman" pitchFamily="18" charset="0"/>
              </a:rPr>
              <a:t>2</a:t>
            </a:r>
            <a:r>
              <a:rPr lang="en-US" sz="2200" dirty="0">
                <a:solidFill>
                  <a:schemeClr val="bg1"/>
                </a:solidFill>
              </a:rPr>
              <a:t>, Anjana Susarla</a:t>
            </a:r>
            <a:r>
              <a:rPr lang="en-US" sz="2200" baseline="30000" dirty="0">
                <a:solidFill>
                  <a:schemeClr val="bg1"/>
                </a:solidFill>
                <a:cs typeface="Times New Roman" pitchFamily="18" charset="0"/>
              </a:rPr>
              <a:t>3</a:t>
            </a:r>
            <a:r>
              <a:rPr lang="en-US" sz="2200" dirty="0">
                <a:solidFill>
                  <a:schemeClr val="bg1"/>
                </a:solidFill>
              </a:rPr>
              <a:t>, Rema Padman</a:t>
            </a:r>
            <a:r>
              <a:rPr lang="en-US" sz="2200" baseline="30000" dirty="0">
                <a:solidFill>
                  <a:schemeClr val="bg1"/>
                </a:solidFill>
                <a:cs typeface="Times New Roman" pitchFamily="18" charset="0"/>
              </a:rPr>
              <a:t>4</a:t>
            </a:r>
            <a:endParaRPr lang="en-US" sz="2200" dirty="0">
              <a:solidFill>
                <a:schemeClr val="bg1"/>
              </a:solidFill>
            </a:endParaRPr>
          </a:p>
          <a:p>
            <a:pPr algn="ctr">
              <a:spcAft>
                <a:spcPts val="1800"/>
              </a:spcAft>
            </a:pPr>
            <a:r>
              <a:rPr lang="en-US" sz="2200" dirty="0">
                <a:solidFill>
                  <a:schemeClr val="bg1"/>
                </a:solidFill>
              </a:rPr>
              <a:t>1: </a:t>
            </a:r>
            <a:r>
              <a:rPr lang="en-US" sz="2200" dirty="0" smtClean="0">
                <a:solidFill>
                  <a:schemeClr val="bg1"/>
                </a:solidFill>
              </a:rPr>
              <a:t>Univ. </a:t>
            </a:r>
            <a:r>
              <a:rPr lang="en-US" sz="2200" dirty="0">
                <a:solidFill>
                  <a:schemeClr val="bg1"/>
                </a:solidFill>
              </a:rPr>
              <a:t>of Utah, 2: </a:t>
            </a:r>
            <a:r>
              <a:rPr lang="en-US" sz="2200" dirty="0" smtClean="0">
                <a:solidFill>
                  <a:schemeClr val="bg1"/>
                </a:solidFill>
              </a:rPr>
              <a:t>Univ. </a:t>
            </a:r>
            <a:r>
              <a:rPr lang="en-US" sz="2200" dirty="0">
                <a:solidFill>
                  <a:schemeClr val="bg1"/>
                </a:solidFill>
              </a:rPr>
              <a:t>of Arizona, 3: Michigan State </a:t>
            </a:r>
            <a:r>
              <a:rPr lang="en-US" sz="2200" dirty="0" smtClean="0">
                <a:solidFill>
                  <a:schemeClr val="bg1"/>
                </a:solidFill>
              </a:rPr>
              <a:t>Univ., </a:t>
            </a:r>
            <a:r>
              <a:rPr lang="en-US" sz="2200" dirty="0">
                <a:solidFill>
                  <a:schemeClr val="bg1"/>
                </a:solidFill>
              </a:rPr>
              <a:t>4:Carnegie Mellon </a:t>
            </a:r>
            <a:r>
              <a:rPr lang="en-US" sz="2200" dirty="0" smtClean="0">
                <a:solidFill>
                  <a:schemeClr val="bg1"/>
                </a:solidFill>
              </a:rPr>
              <a:t>Univ.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2039" y="181820"/>
            <a:ext cx="167225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MLMH</a:t>
            </a:r>
          </a:p>
          <a:p>
            <a:pPr algn="ctr"/>
            <a:r>
              <a:rPr lang="en-US" sz="36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2018</a:t>
            </a:r>
            <a:endParaRPr lang="en-US" sz="36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 Antiqua" charset="0"/>
              <a:ea typeface="Book Antiqua" charset="0"/>
              <a:cs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15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13846" y="471820"/>
            <a:ext cx="8216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C000"/>
                </a:solidFill>
              </a:rPr>
              <a:t>Multi-Task Learning with Incomplete Data for Healthcare</a:t>
            </a:r>
            <a:endParaRPr lang="en-US" sz="3600" b="1" dirty="0">
              <a:solidFill>
                <a:srgbClr val="FFC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3846" y="2159681"/>
            <a:ext cx="82161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zh-CN" sz="2800" b="1" dirty="0" smtClean="0">
                <a:solidFill>
                  <a:srgbClr val="FFFF00"/>
                </a:solidFill>
              </a:rPr>
              <a:t>Problem Statement: Missing data in healthcare records cause inaccurate inference</a:t>
            </a:r>
          </a:p>
          <a:p>
            <a:pPr marL="514350" indent="-514350" algn="l" defTabSz="914400" rtl="0" eaLnBrk="1" latinLnBrk="0" hangingPunct="1">
              <a:buFont typeface="Arial" charset="0"/>
              <a:buAutoNum type="alphaUcPeriod"/>
            </a:pPr>
            <a:r>
              <a:rPr lang="en-US" altLang="zh-CN" sz="2800" b="1" kern="1200" dirty="0" smtClean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Novelty: Use plug-in covariance estimators in multi-task learning</a:t>
            </a:r>
          </a:p>
          <a:p>
            <a:pPr marL="514350" indent="-514350" algn="l" defTabSz="914400" rtl="0" eaLnBrk="1" latinLnBrk="0" hangingPunct="1">
              <a:buFont typeface="Arial" charset="0"/>
              <a:buAutoNum type="alphaUcPeriod"/>
            </a:pPr>
            <a:r>
              <a:rPr lang="en-US" altLang="zh-CN" sz="2800" b="1" kern="120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Main result: Plug-in covariance estimators achieves better prediction than </a:t>
            </a:r>
            <a:r>
              <a:rPr lang="en-US" altLang="zh-CN" sz="2800" b="1" dirty="0" smtClean="0">
                <a:solidFill>
                  <a:srgbClr val="FFFF00"/>
                </a:solidFill>
              </a:rPr>
              <a:t>single-imputation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3846" y="1576672"/>
            <a:ext cx="821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FFFF00"/>
                </a:solidFill>
              </a:rPr>
              <a:t>Xin Jiang Hunt, SAS Institute Inc.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2039" y="181820"/>
            <a:ext cx="167225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MLMH</a:t>
            </a:r>
          </a:p>
          <a:p>
            <a:pPr algn="ctr"/>
            <a:r>
              <a:rPr lang="en-US" sz="36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2018</a:t>
            </a:r>
            <a:endParaRPr lang="en-US" sz="36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 Antiqua" charset="0"/>
              <a:ea typeface="Book Antiqua" charset="0"/>
              <a:cs typeface="Book Antiqu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46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 rot="16200000">
            <a:off x="5206702" y="-127302"/>
            <a:ext cx="4161136" cy="9809461"/>
          </a:xfrm>
          <a:prstGeom prst="rect">
            <a:avLst/>
          </a:prstGeom>
          <a:solidFill>
            <a:srgbClr val="5381EA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80762" y="89486"/>
            <a:ext cx="8852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Hierarchical Deep Learning Framework to Automate the Classification </a:t>
            </a:r>
            <a:r>
              <a:rPr lang="en-US" sz="3200" b="1" dirty="0" smtClean="0">
                <a:solidFill>
                  <a:srgbClr val="FFFFFF"/>
                </a:solidFill>
              </a:rPr>
              <a:t>of </a:t>
            </a:r>
            <a:r>
              <a:rPr lang="en-US" sz="3200" b="1" dirty="0">
                <a:solidFill>
                  <a:srgbClr val="FFFFFF"/>
                </a:solidFill>
              </a:rPr>
              <a:t>Breast Cancer Pathology Reports by ICD-O Topography</a:t>
            </a:r>
            <a:endParaRPr lang="en-US" sz="3200" b="1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79193" y="1641756"/>
            <a:ext cx="8216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>
                <a:solidFill>
                  <a:schemeClr val="bg1">
                    <a:lumMod val="85000"/>
                  </a:schemeClr>
                </a:solidFill>
              </a:rPr>
              <a:t>Waheeda Saib </a:t>
            </a:r>
          </a:p>
          <a:p>
            <a:pPr algn="ctr"/>
            <a:r>
              <a:rPr lang="en-US" sz="2000" b="1" dirty="0" smtClean="0">
                <a:solidFill>
                  <a:schemeClr val="bg1">
                    <a:lumMod val="85000"/>
                  </a:schemeClr>
                </a:solidFill>
              </a:rPr>
              <a:t>IBM Research Africa</a:t>
            </a:r>
            <a:endParaRPr 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2039" y="181820"/>
            <a:ext cx="167225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MLMH</a:t>
            </a:r>
          </a:p>
          <a:p>
            <a:pPr algn="ctr"/>
            <a:r>
              <a:rPr lang="en-US" sz="36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2018</a:t>
            </a:r>
            <a:endParaRPr lang="en-US" sz="36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 Antiqua" charset="0"/>
              <a:ea typeface="Book Antiqua" charset="0"/>
              <a:cs typeface="Book Antiqua" charset="0"/>
            </a:endParaRPr>
          </a:p>
        </p:txBody>
      </p:sp>
      <p:graphicFrame>
        <p:nvGraphicFramePr>
          <p:cNvPr id="6" name="Chart 5"/>
          <p:cNvGraphicFramePr/>
          <p:nvPr>
            <p:extLst/>
          </p:nvPr>
        </p:nvGraphicFramePr>
        <p:xfrm>
          <a:off x="8583383" y="13572067"/>
          <a:ext cx="9911032" cy="6861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/>
          <p:nvPr>
            <p:extLst/>
          </p:nvPr>
        </p:nvGraphicFramePr>
        <p:xfrm>
          <a:off x="8735783" y="13724467"/>
          <a:ext cx="9911032" cy="6861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/>
          </p:nvPr>
        </p:nvGraphicFramePr>
        <p:xfrm>
          <a:off x="8888183" y="13876867"/>
          <a:ext cx="9911032" cy="6861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/>
          <p:cNvGraphicFramePr/>
          <p:nvPr>
            <p:extLst/>
          </p:nvPr>
        </p:nvGraphicFramePr>
        <p:xfrm>
          <a:off x="9040583" y="14029267"/>
          <a:ext cx="9911032" cy="6861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0" name="Chart 19"/>
          <p:cNvGraphicFramePr/>
          <p:nvPr>
            <p:extLst/>
          </p:nvPr>
        </p:nvGraphicFramePr>
        <p:xfrm>
          <a:off x="9192983" y="14181667"/>
          <a:ext cx="9911032" cy="6861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2" name="Chart 21"/>
          <p:cNvGraphicFramePr/>
          <p:nvPr>
            <p:extLst/>
          </p:nvPr>
        </p:nvGraphicFramePr>
        <p:xfrm>
          <a:off x="9345383" y="14334067"/>
          <a:ext cx="9911032" cy="6861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1" r="25718"/>
          <a:stretch/>
        </p:blipFill>
        <p:spPr>
          <a:xfrm>
            <a:off x="8583382" y="2710309"/>
            <a:ext cx="3608618" cy="416113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382539" y="2675580"/>
            <a:ext cx="62008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IBM Plex Sans Medium" charset="0"/>
                <a:ea typeface="IBM Plex Sans Medium" charset="0"/>
                <a:cs typeface="IBM Plex Sans Medium" charset="0"/>
              </a:rPr>
              <a:t>Problem statement : </a:t>
            </a:r>
          </a:p>
          <a:p>
            <a:r>
              <a:rPr lang="en-US" altLang="zh-CN" sz="2400" dirty="0" smtClean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rPr>
              <a:t>Reduce cancer reporting lag by automating pathology report labelling</a:t>
            </a:r>
          </a:p>
          <a:p>
            <a:pPr defTabSz="914400" rtl="0" eaLnBrk="1" latinLnBrk="0" hangingPunct="1"/>
            <a:r>
              <a:rPr lang="en-US" altLang="zh-CN" sz="2400" kern="12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IBM Plex Sans Medium" charset="0"/>
                <a:ea typeface="IBM Plex Sans Medium" charset="0"/>
                <a:cs typeface="IBM Plex Sans Medium" charset="0"/>
              </a:rPr>
              <a:t>Novelty : </a:t>
            </a:r>
          </a:p>
          <a:p>
            <a:pPr defTabSz="914400" rtl="0" eaLnBrk="1" latinLnBrk="0" hangingPunct="1"/>
            <a:r>
              <a:rPr lang="en-US" sz="2400" dirty="0" smtClean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rPr>
              <a:t>Exploit </a:t>
            </a:r>
            <a:r>
              <a:rPr lang="en-US" altLang="zh-CN" sz="2400" dirty="0" smtClean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rPr>
              <a:t>ICD-O hierarchical structure to </a:t>
            </a:r>
          </a:p>
          <a:p>
            <a:pPr defTabSz="914400" rtl="0" eaLnBrk="1" latinLnBrk="0" hangingPunct="1"/>
            <a:r>
              <a:rPr lang="en-US" altLang="zh-CN" sz="2400" dirty="0" smtClean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rPr>
              <a:t>create Hierarchical Deep Learning Ensemble </a:t>
            </a:r>
          </a:p>
          <a:p>
            <a:r>
              <a:rPr lang="en-US" altLang="zh-CN" sz="24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IBM Plex Sans Medium" charset="0"/>
                <a:ea typeface="IBM Plex Sans Medium" charset="0"/>
                <a:cs typeface="IBM Plex Sans Medium" charset="0"/>
              </a:rPr>
              <a:t>Result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IBM Plex Sans Medium" charset="0"/>
                <a:ea typeface="IBM Plex Sans Medium" charset="0"/>
                <a:cs typeface="IBM Plex Sans Medium" charset="0"/>
              </a:rPr>
              <a:t>: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IBM Plex Sans Medium" charset="0"/>
                <a:ea typeface="IBM Plex Sans Medium" charset="0"/>
                <a:cs typeface="IBM Plex Sans Medium" charset="0"/>
              </a:rPr>
              <a:t>	</a:t>
            </a:r>
          </a:p>
          <a:p>
            <a:r>
              <a:rPr lang="en-US" sz="2400" dirty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rPr>
              <a:t>Improves on flat multiclass benchmarks for </a:t>
            </a:r>
            <a:r>
              <a:rPr lang="en-US" sz="2400" dirty="0" smtClean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rPr>
              <a:t>ICD-O </a:t>
            </a:r>
            <a:r>
              <a:rPr lang="en-US" sz="2400" dirty="0">
                <a:solidFill>
                  <a:schemeClr val="bg1"/>
                </a:solidFill>
                <a:latin typeface="IBM Plex Sans Medium" charset="0"/>
                <a:ea typeface="IBM Plex Sans Medium" charset="0"/>
                <a:cs typeface="IBM Plex Sans Medium" charset="0"/>
              </a:rPr>
              <a:t>topography classification</a:t>
            </a:r>
          </a:p>
          <a:p>
            <a:pPr defTabSz="914400" rtl="0" eaLnBrk="1" latinLnBrk="0" hangingPunct="1"/>
            <a:endParaRPr lang="en-US" altLang="zh-CN" sz="2400" dirty="0" smtClean="0">
              <a:solidFill>
                <a:schemeClr val="bg1"/>
              </a:solidFill>
              <a:latin typeface="IBM Plex Sans Medium" charset="0"/>
              <a:ea typeface="IBM Plex Sans Medium" charset="0"/>
              <a:cs typeface="IBM Plex Sans Medium" charset="0"/>
            </a:endParaRPr>
          </a:p>
        </p:txBody>
      </p:sp>
      <p:graphicFrame>
        <p:nvGraphicFramePr>
          <p:cNvPr id="14" name="Chart 13"/>
          <p:cNvGraphicFramePr/>
          <p:nvPr>
            <p:extLst/>
          </p:nvPr>
        </p:nvGraphicFramePr>
        <p:xfrm>
          <a:off x="9497783" y="14486467"/>
          <a:ext cx="9911032" cy="68610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131807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13846" y="471820"/>
            <a:ext cx="8216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3600" b="1" dirty="0">
                <a:solidFill>
                  <a:srgbClr val="FFC000"/>
                </a:solidFill>
              </a:rPr>
              <a:t>Measuring the quality of Synthetic data for use in competitions</a:t>
            </a:r>
            <a:endParaRPr lang="en-US" sz="3600" b="1" dirty="0">
              <a:solidFill>
                <a:srgbClr val="FFC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3846" y="2571898"/>
            <a:ext cx="821615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800" b="1" dirty="0">
                <a:solidFill>
                  <a:srgbClr val="FFFF00"/>
                </a:solidFill>
              </a:rPr>
              <a:t>Problem: Measure the quality of synthetic data</a:t>
            </a:r>
            <a:endParaRPr lang="en-US" altLang="zh-CN" sz="2800" b="1" dirty="0">
              <a:solidFill>
                <a:srgbClr val="FFFF00"/>
              </a:solidFill>
            </a:endParaRPr>
          </a:p>
          <a:p>
            <a:pPr algn="l" defTabSz="914400" rtl="0" eaLnBrk="1" latinLnBrk="0" hangingPunct="1"/>
            <a:r>
              <a:rPr lang="en-US" altLang="zh-CN" sz="2800" b="1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Novelty: New perspective on what is important</a:t>
            </a:r>
          </a:p>
          <a:p>
            <a:pPr algn="l" defTabSz="914400" rtl="0" eaLnBrk="1" latinLnBrk="0" hangingPunct="1"/>
            <a:r>
              <a:rPr lang="en-US" altLang="zh-CN" sz="2800" b="1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Main result: </a:t>
            </a:r>
            <a:r>
              <a:rPr lang="en-GB" altLang="zh-CN" sz="2800" b="1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Synthetic Ranking Agreement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13846" y="1606498"/>
            <a:ext cx="821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800" b="1" dirty="0">
                <a:solidFill>
                  <a:srgbClr val="FFFF00"/>
                </a:solidFill>
              </a:rPr>
              <a:t>James Jordon, University of Oxford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2039" y="181820"/>
            <a:ext cx="167225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MLMH</a:t>
            </a:r>
          </a:p>
          <a:p>
            <a:pPr algn="ctr"/>
            <a:r>
              <a:rPr lang="en-US" sz="36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0960DC0-78A7-43CD-9DDD-0FB3A83371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98" t="50000" r="39199" b="41456"/>
          <a:stretch/>
        </p:blipFill>
        <p:spPr>
          <a:xfrm>
            <a:off x="4199137" y="4049607"/>
            <a:ext cx="5934830" cy="61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4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13846" y="471820"/>
            <a:ext cx="8216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FFC000"/>
                </a:solidFill>
              </a:rPr>
              <a:t>Mammography Dual-View Mass Correspondence</a:t>
            </a:r>
            <a:endParaRPr lang="en-US" sz="3600" b="1" dirty="0">
              <a:solidFill>
                <a:srgbClr val="FFC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3846" y="2736502"/>
            <a:ext cx="86853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zh-CN" sz="2800" b="1" dirty="0">
                <a:solidFill>
                  <a:srgbClr val="FFFF00"/>
                </a:solidFill>
              </a:rPr>
              <a:t>Dual-View Mass matching for better tumor detection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zh-CN" sz="2800" b="1" dirty="0">
                <a:solidFill>
                  <a:srgbClr val="FFC000"/>
                </a:solidFill>
              </a:rPr>
              <a:t>Patch-based Siamese network for mammography mass matching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sz="2800" b="1" dirty="0">
                <a:solidFill>
                  <a:srgbClr val="FFFF00"/>
                </a:solidFill>
              </a:rPr>
              <a:t>A learned distance metric implemented in the network and its </a:t>
            </a:r>
            <a:r>
              <a:rPr lang="en-US" sz="2800" b="1">
                <a:solidFill>
                  <a:srgbClr val="FFFF00"/>
                </a:solidFill>
              </a:rPr>
              <a:t>value to </a:t>
            </a:r>
            <a:r>
              <a:rPr lang="en-US" sz="2800" b="1" dirty="0">
                <a:solidFill>
                  <a:srgbClr val="FFFF00"/>
                </a:solidFill>
              </a:rPr>
              <a:t>a single view detection.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13845" y="1654305"/>
            <a:ext cx="821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solidFill>
                  <a:srgbClr val="FFFF00"/>
                </a:solidFill>
              </a:rPr>
              <a:t>Shaked</a:t>
            </a:r>
            <a:r>
              <a:rPr lang="en-US" altLang="zh-CN" sz="2800" b="1" dirty="0">
                <a:solidFill>
                  <a:srgbClr val="FFFF00"/>
                </a:solidFill>
              </a:rPr>
              <a:t> </a:t>
            </a:r>
            <a:r>
              <a:rPr lang="en-US" altLang="zh-CN" sz="2800" b="1" dirty="0" err="1">
                <a:solidFill>
                  <a:srgbClr val="FFFF00"/>
                </a:solidFill>
              </a:rPr>
              <a:t>Perek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2039" y="181820"/>
            <a:ext cx="167225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MLMH</a:t>
            </a:r>
          </a:p>
          <a:p>
            <a:pPr algn="ctr"/>
            <a:r>
              <a:rPr lang="en-US" sz="36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152015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13846" y="471820"/>
            <a:ext cx="8216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</a:rPr>
              <a:t>Mapping </a:t>
            </a:r>
            <a:r>
              <a:rPr lang="en-US" sz="3600" b="1" dirty="0">
                <a:solidFill>
                  <a:srgbClr val="FFC000"/>
                </a:solidFill>
              </a:rPr>
              <a:t>Unparalleled Clinical Professional and Consumer Languages with Embedding Alignment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13846" y="2753643"/>
            <a:ext cx="82161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zh-CN" sz="2800" b="1" dirty="0" smtClean="0">
                <a:solidFill>
                  <a:srgbClr val="FFFF00"/>
                </a:solidFill>
              </a:rPr>
              <a:t>Professional clinical language hinders patient-clinician communication </a:t>
            </a:r>
          </a:p>
          <a:p>
            <a:pPr marL="514350" indent="-514350" algn="l" defTabSz="914400" rtl="0" eaLnBrk="1" latinLnBrk="0" hangingPunct="1">
              <a:buFont typeface="Arial" charset="0"/>
              <a:buAutoNum type="alphaUcPeriod"/>
            </a:pPr>
            <a:r>
              <a:rPr lang="en-US" altLang="zh-CN" sz="2800" b="1" kern="1200" dirty="0" smtClean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Mapping professional to layman’s language with embedding alignment</a:t>
            </a:r>
          </a:p>
          <a:p>
            <a:pPr marL="514350" indent="-514350" algn="l" defTabSz="914400" rtl="0" eaLnBrk="1" latinLnBrk="0" hangingPunct="1">
              <a:buFont typeface="Arial" charset="0"/>
              <a:buAutoNum type="alphaUcPeriod"/>
            </a:pPr>
            <a:r>
              <a:rPr lang="en-US" altLang="zh-CN" sz="2800" b="1" kern="120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 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3846" y="2230423"/>
            <a:ext cx="821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FF00"/>
                </a:solidFill>
              </a:rPr>
              <a:t>Wei-Hung </a:t>
            </a:r>
            <a:r>
              <a:rPr lang="en-US" sz="2800" b="1" dirty="0" err="1" smtClean="0">
                <a:solidFill>
                  <a:srgbClr val="FFFF00"/>
                </a:solidFill>
              </a:rPr>
              <a:t>Weng</a:t>
            </a:r>
            <a:r>
              <a:rPr lang="en-US" sz="2800" b="1" dirty="0" smtClean="0">
                <a:solidFill>
                  <a:srgbClr val="FFFF00"/>
                </a:solidFill>
              </a:rPr>
              <a:t> </a:t>
            </a:r>
            <a:r>
              <a:rPr lang="en-US" sz="2800" b="1" dirty="0">
                <a:solidFill>
                  <a:srgbClr val="FFFF00"/>
                </a:solidFill>
              </a:rPr>
              <a:t>(MIT)</a:t>
            </a:r>
          </a:p>
        </p:txBody>
      </p:sp>
      <p:sp>
        <p:nvSpPr>
          <p:cNvPr id="9" name="Rectangle 8"/>
          <p:cNvSpPr/>
          <p:nvPr/>
        </p:nvSpPr>
        <p:spPr>
          <a:xfrm>
            <a:off x="392039" y="181820"/>
            <a:ext cx="167225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MLMH</a:t>
            </a:r>
          </a:p>
          <a:p>
            <a:pPr algn="ctr"/>
            <a:r>
              <a:rPr lang="en-US" sz="36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2018</a:t>
            </a:r>
            <a:endParaRPr lang="en-US" sz="36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 Antiqua" charset="0"/>
              <a:ea typeface="Book Antiqua" charset="0"/>
              <a:cs typeface="Book Antiqu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729" y="4601813"/>
            <a:ext cx="7678270" cy="187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5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2329950" y="1382125"/>
            <a:ext cx="9849300" cy="547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6096000" y="3108225"/>
            <a:ext cx="5860800" cy="3631500"/>
          </a:xfrm>
          <a:prstGeom prst="rect">
            <a:avLst/>
          </a:prstGeom>
          <a:gradFill>
            <a:gsLst>
              <a:gs pos="0">
                <a:srgbClr val="EFEFEF"/>
              </a:gs>
              <a:gs pos="100000">
                <a:srgbClr val="CCCCCC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392039" y="181820"/>
            <a:ext cx="16722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1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rPr>
              <a:t>MLMH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1">
                <a:solidFill>
                  <a:schemeClr val="accent1"/>
                </a:solidFill>
                <a:latin typeface="Book Antiqua"/>
                <a:ea typeface="Book Antiqua"/>
                <a:cs typeface="Book Antiqua"/>
                <a:sym typeface="Book Antiqua"/>
              </a:rPr>
              <a:t>2018</a:t>
            </a:r>
            <a:endParaRPr sz="3600" i="1">
              <a:solidFill>
                <a:schemeClr val="accen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2329950" y="0"/>
            <a:ext cx="9849300" cy="1382100"/>
          </a:xfrm>
          <a:prstGeom prst="rect">
            <a:avLst/>
          </a:prstGeom>
          <a:gradFill>
            <a:gsLst>
              <a:gs pos="0">
                <a:srgbClr val="251353"/>
              </a:gs>
              <a:gs pos="48000">
                <a:srgbClr val="5B0CA5"/>
              </a:gs>
              <a:gs pos="87000">
                <a:srgbClr val="5B0CA5"/>
              </a:gs>
              <a:gs pos="100000">
                <a:srgbClr val="6700AD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/>
          <p:nvPr/>
        </p:nvSpPr>
        <p:spPr>
          <a:xfrm>
            <a:off x="2548128" y="166556"/>
            <a:ext cx="94734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Mammography Assessment using Multi-Scale Deep Classifiers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 txBox="1"/>
          <p:nvPr/>
        </p:nvSpPr>
        <p:spPr>
          <a:xfrm>
            <a:off x="3403960" y="681699"/>
            <a:ext cx="78531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>
                <a:solidFill>
                  <a:srgbClr val="EFEFEF"/>
                </a:solidFill>
              </a:rPr>
              <a:t>Ulzee An</a:t>
            </a:r>
            <a:r>
              <a:rPr lang="en-US" sz="1500">
                <a:solidFill>
                  <a:srgbClr val="EFEFEF"/>
                </a:solidFill>
              </a:rPr>
              <a:t>, Courant Institute of Mathematical Sciences, New York University</a:t>
            </a:r>
            <a:endParaRPr sz="1500">
              <a:solidFill>
                <a:srgbClr val="EFEFE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EFEFEF"/>
                </a:solidFill>
              </a:rPr>
              <a:t>Email: ua349@nyu.edu</a:t>
            </a:r>
            <a:endParaRPr sz="1500">
              <a:solidFill>
                <a:srgbClr val="EFEFE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EFEFEF"/>
              </a:solidFill>
            </a:endParaRPr>
          </a:p>
        </p:txBody>
      </p:sp>
      <p:sp>
        <p:nvSpPr>
          <p:cNvPr id="21" name="Google Shape;21;p3"/>
          <p:cNvSpPr txBox="1"/>
          <p:nvPr/>
        </p:nvSpPr>
        <p:spPr>
          <a:xfrm>
            <a:off x="2490650" y="1599825"/>
            <a:ext cx="19935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6D00B7"/>
                </a:solidFill>
              </a:rPr>
              <a:t>Problem </a:t>
            </a:r>
            <a:endParaRPr sz="2000" b="1">
              <a:solidFill>
                <a:srgbClr val="6D00B7"/>
              </a:solidFill>
            </a:endParaRPr>
          </a:p>
        </p:txBody>
      </p:sp>
      <p:cxnSp>
        <p:nvCxnSpPr>
          <p:cNvPr id="22" name="Google Shape;22;p3"/>
          <p:cNvCxnSpPr/>
          <p:nvPr/>
        </p:nvCxnSpPr>
        <p:spPr>
          <a:xfrm>
            <a:off x="3736725" y="1770525"/>
            <a:ext cx="1815000" cy="0"/>
          </a:xfrm>
          <a:prstGeom prst="straightConnector1">
            <a:avLst/>
          </a:prstGeom>
          <a:noFill/>
          <a:ln w="19050" cap="flat" cmpd="sng">
            <a:solidFill>
              <a:srgbClr val="6D00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 txBox="1"/>
          <p:nvPr/>
        </p:nvSpPr>
        <p:spPr>
          <a:xfrm>
            <a:off x="2490650" y="3962025"/>
            <a:ext cx="2648400" cy="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6D00B7"/>
                </a:solidFill>
              </a:rPr>
              <a:t>Novelty</a:t>
            </a:r>
            <a:endParaRPr sz="2000" b="1">
              <a:solidFill>
                <a:srgbClr val="6D00B7"/>
              </a:solidFill>
            </a:endParaRPr>
          </a:p>
        </p:txBody>
      </p:sp>
      <p:cxnSp>
        <p:nvCxnSpPr>
          <p:cNvPr id="24" name="Google Shape;24;p3"/>
          <p:cNvCxnSpPr/>
          <p:nvPr/>
        </p:nvCxnSpPr>
        <p:spPr>
          <a:xfrm>
            <a:off x="3634150" y="4132800"/>
            <a:ext cx="1905300" cy="0"/>
          </a:xfrm>
          <a:prstGeom prst="straightConnector1">
            <a:avLst/>
          </a:prstGeom>
          <a:noFill/>
          <a:ln w="19050" cap="flat" cmpd="sng">
            <a:solidFill>
              <a:srgbClr val="6D00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3"/>
          <p:cNvSpPr txBox="1"/>
          <p:nvPr/>
        </p:nvSpPr>
        <p:spPr>
          <a:xfrm>
            <a:off x="5961050" y="1535000"/>
            <a:ext cx="6083400" cy="498300"/>
          </a:xfrm>
          <a:prstGeom prst="rect">
            <a:avLst/>
          </a:prstGeom>
          <a:solidFill>
            <a:srgbClr val="6D00B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  Results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26" name="Google Shape;26;p3"/>
          <p:cNvSpPr txBox="1"/>
          <p:nvPr/>
        </p:nvSpPr>
        <p:spPr>
          <a:xfrm>
            <a:off x="2798875" y="4481800"/>
            <a:ext cx="2857500" cy="21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Local tissue classifiers and context encoder identify suspicious regions</a:t>
            </a:r>
            <a:endParaRPr sz="2000"/>
          </a:p>
        </p:txBody>
      </p:sp>
      <p:sp>
        <p:nvSpPr>
          <p:cNvPr id="27" name="Google Shape;27;p3"/>
          <p:cNvSpPr txBox="1"/>
          <p:nvPr/>
        </p:nvSpPr>
        <p:spPr>
          <a:xfrm>
            <a:off x="2798875" y="2043400"/>
            <a:ext cx="28575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Small details are missed when subsampling x-ray Mammography</a:t>
            </a:r>
            <a:endParaRPr sz="2000"/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3">
            <a:alphaModFix/>
          </a:blip>
          <a:srcRect r="49528"/>
          <a:stretch/>
        </p:blipFill>
        <p:spPr>
          <a:xfrm>
            <a:off x="6307304" y="3178650"/>
            <a:ext cx="2437600" cy="2462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Google Shape;29;p3"/>
          <p:cNvCxnSpPr/>
          <p:nvPr/>
        </p:nvCxnSpPr>
        <p:spPr>
          <a:xfrm>
            <a:off x="6760350" y="6439325"/>
            <a:ext cx="25854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0" name="Google Shape;30;p3"/>
          <p:cNvPicPr preferRelativeResize="0"/>
          <p:nvPr/>
        </p:nvPicPr>
        <p:blipFill rotWithShape="1">
          <a:blip r:embed="rId3">
            <a:alphaModFix/>
          </a:blip>
          <a:srcRect r="49492"/>
          <a:stretch/>
        </p:blipFill>
        <p:spPr>
          <a:xfrm>
            <a:off x="7720675" y="3731383"/>
            <a:ext cx="2391682" cy="241464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/>
          <p:nvPr/>
        </p:nvSpPr>
        <p:spPr>
          <a:xfrm>
            <a:off x="7787920" y="3783213"/>
            <a:ext cx="2324700" cy="2313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" name="Google Shape;32;p3"/>
          <p:cNvCxnSpPr>
            <a:stCxn id="31" idx="1"/>
            <a:endCxn id="31" idx="3"/>
          </p:cNvCxnSpPr>
          <p:nvPr/>
        </p:nvCxnSpPr>
        <p:spPr>
          <a:xfrm>
            <a:off x="7787920" y="4940163"/>
            <a:ext cx="232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/>
          <p:cNvCxnSpPr>
            <a:stCxn id="31" idx="0"/>
            <a:endCxn id="31" idx="2"/>
          </p:cNvCxnSpPr>
          <p:nvPr/>
        </p:nvCxnSpPr>
        <p:spPr>
          <a:xfrm>
            <a:off x="8950270" y="3783213"/>
            <a:ext cx="0" cy="2313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34;p3"/>
          <p:cNvCxnSpPr/>
          <p:nvPr/>
        </p:nvCxnSpPr>
        <p:spPr>
          <a:xfrm>
            <a:off x="9547321" y="3783213"/>
            <a:ext cx="0" cy="2313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3"/>
          <p:cNvCxnSpPr/>
          <p:nvPr/>
        </p:nvCxnSpPr>
        <p:spPr>
          <a:xfrm>
            <a:off x="8353118" y="3783213"/>
            <a:ext cx="0" cy="2313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3"/>
          <p:cNvCxnSpPr/>
          <p:nvPr/>
        </p:nvCxnSpPr>
        <p:spPr>
          <a:xfrm>
            <a:off x="7787920" y="4343041"/>
            <a:ext cx="232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3"/>
          <p:cNvCxnSpPr/>
          <p:nvPr/>
        </p:nvCxnSpPr>
        <p:spPr>
          <a:xfrm>
            <a:off x="7787920" y="5537250"/>
            <a:ext cx="232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8" name="Google Shape;38;p3"/>
          <p:cNvPicPr preferRelativeResize="0"/>
          <p:nvPr/>
        </p:nvPicPr>
        <p:blipFill rotWithShape="1">
          <a:blip r:embed="rId3">
            <a:alphaModFix/>
          </a:blip>
          <a:srcRect l="50472"/>
          <a:stretch/>
        </p:blipFill>
        <p:spPr>
          <a:xfrm>
            <a:off x="9406375" y="4209000"/>
            <a:ext cx="2391925" cy="24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3"/>
          <p:cNvPicPr preferRelativeResize="0"/>
          <p:nvPr/>
        </p:nvPicPr>
        <p:blipFill rotWithShape="1">
          <a:blip r:embed="rId3">
            <a:alphaModFix/>
          </a:blip>
          <a:srcRect l="50643" t="63466" r="31688"/>
          <a:stretch/>
        </p:blipFill>
        <p:spPr>
          <a:xfrm>
            <a:off x="10437950" y="4380076"/>
            <a:ext cx="1235401" cy="130266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3"/>
          <p:cNvSpPr/>
          <p:nvPr/>
        </p:nvSpPr>
        <p:spPr>
          <a:xfrm>
            <a:off x="10424150" y="4395625"/>
            <a:ext cx="1235400" cy="1241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9467148" y="5869827"/>
            <a:ext cx="662400" cy="6987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" name="Google Shape;42;p3"/>
          <p:cNvCxnSpPr/>
          <p:nvPr/>
        </p:nvCxnSpPr>
        <p:spPr>
          <a:xfrm rot="10800000" flipH="1">
            <a:off x="9466375" y="4382000"/>
            <a:ext cx="952500" cy="1480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3"/>
          <p:cNvCxnSpPr/>
          <p:nvPr/>
        </p:nvCxnSpPr>
        <p:spPr>
          <a:xfrm rot="10800000" flipH="1">
            <a:off x="10155125" y="5637375"/>
            <a:ext cx="1511700" cy="928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44;p3"/>
          <p:cNvCxnSpPr/>
          <p:nvPr/>
        </p:nvCxnSpPr>
        <p:spPr>
          <a:xfrm rot="10800000">
            <a:off x="6759875" y="5360400"/>
            <a:ext cx="0" cy="1091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3"/>
          <p:cNvSpPr txBox="1"/>
          <p:nvPr/>
        </p:nvSpPr>
        <p:spPr>
          <a:xfrm>
            <a:off x="6223625" y="2119600"/>
            <a:ext cx="5574600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High accuracy tissue classifiers indicate exact cancerous pixels</a:t>
            </a: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1671337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13846" y="471820"/>
            <a:ext cx="82161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rgbClr val="FFC000"/>
                </a:solidFill>
              </a:rPr>
              <a:t>Recognising</a:t>
            </a:r>
            <a:r>
              <a:rPr lang="en-US" altLang="zh-CN" sz="2800" b="1" dirty="0">
                <a:solidFill>
                  <a:srgbClr val="FFC000"/>
                </a:solidFill>
              </a:rPr>
              <a:t> Cardiac Abnormalities in Wearable Device </a:t>
            </a:r>
            <a:r>
              <a:rPr lang="en-US" altLang="zh-CN" sz="2800" b="1" dirty="0" err="1">
                <a:solidFill>
                  <a:srgbClr val="FFC000"/>
                </a:solidFill>
              </a:rPr>
              <a:t>Photoplethysmography</a:t>
            </a:r>
            <a:r>
              <a:rPr lang="en-US" altLang="zh-CN" sz="2800" b="1" dirty="0">
                <a:solidFill>
                  <a:srgbClr val="FFC000"/>
                </a:solidFill>
              </a:rPr>
              <a:t> (PPG) with Deep Learning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3846" y="2159681"/>
            <a:ext cx="82161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GB" altLang="zh-CN" sz="2800" b="1" dirty="0">
                <a:solidFill>
                  <a:srgbClr val="FFFF00"/>
                </a:solidFill>
              </a:rPr>
              <a:t>Reliably spotting risky cardiac abnormalities with conventional wearable sensors</a:t>
            </a:r>
            <a:endParaRPr lang="en-US" altLang="zh-CN" sz="2800" b="1" dirty="0">
              <a:solidFill>
                <a:srgbClr val="FFFF00"/>
              </a:solidFill>
            </a:endParaRPr>
          </a:p>
          <a:p>
            <a:pPr marL="514350" indent="-514350" algn="l" defTabSz="914400" rtl="0" eaLnBrk="1" latinLnBrk="0" hangingPunct="1">
              <a:buFont typeface="Arial" charset="0"/>
              <a:buAutoNum type="alphaUcPeriod"/>
            </a:pPr>
            <a:r>
              <a:rPr lang="en-US" altLang="zh-CN" sz="2800" b="1" dirty="0">
                <a:solidFill>
                  <a:srgbClr val="FFC000"/>
                </a:solidFill>
              </a:rPr>
              <a:t>Novel DL application and large-scale clinical data evaluation</a:t>
            </a:r>
            <a:endParaRPr lang="en-US" altLang="zh-CN" sz="2800" b="1" kern="1200" dirty="0">
              <a:solidFill>
                <a:srgbClr val="FFC000"/>
              </a:solidFill>
              <a:latin typeface="+mn-lt"/>
              <a:ea typeface="+mn-ea"/>
              <a:cs typeface="+mn-cs"/>
            </a:endParaRPr>
          </a:p>
          <a:p>
            <a:pPr marL="514350" indent="-514350" algn="l" defTabSz="914400" rtl="0" eaLnBrk="1" latinLnBrk="0" hangingPunct="1">
              <a:buFont typeface="Arial" charset="0"/>
              <a:buAutoNum type="alphaUcPeriod"/>
            </a:pPr>
            <a:r>
              <a:rPr lang="en-US" altLang="zh-CN" sz="2800" b="1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60-70% of ECG-</a:t>
            </a:r>
            <a:r>
              <a:rPr lang="en-US" altLang="zh-CN" sz="2800" b="1" dirty="0">
                <a:solidFill>
                  <a:srgbClr val="FFFF00"/>
                </a:solidFill>
              </a:rPr>
              <a:t>detected </a:t>
            </a:r>
            <a:r>
              <a:rPr lang="en-US" altLang="zh-CN" sz="2800" b="1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cardiac anomalies spotted in wearable </a:t>
            </a:r>
            <a:r>
              <a:rPr lang="en-US" altLang="zh-CN" sz="2800" b="1" kern="1200" dirty="0" err="1">
                <a:solidFill>
                  <a:srgbClr val="FFFF00"/>
                </a:solidFill>
                <a:latin typeface="+mn-lt"/>
                <a:ea typeface="+mn-ea"/>
                <a:cs typeface="+mn-cs"/>
              </a:rPr>
              <a:t>bloodflow</a:t>
            </a:r>
            <a:r>
              <a:rPr lang="en-US" altLang="zh-CN" sz="2800" b="1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 (PPG) data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3846" y="1382149"/>
            <a:ext cx="8216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800" b="1" dirty="0">
                <a:solidFill>
                  <a:srgbClr val="FFFF00"/>
                </a:solidFill>
              </a:rPr>
              <a:t>Stewart Whiting et al. (snap40)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2039" y="181820"/>
            <a:ext cx="167225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MLMH</a:t>
            </a:r>
          </a:p>
          <a:p>
            <a:pPr algn="ctr"/>
            <a:r>
              <a:rPr lang="en-US" sz="36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808343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3213720" y="111960"/>
            <a:ext cx="8215200" cy="118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600" b="1" strike="noStrike" spc="-1">
                <a:solidFill>
                  <a:srgbClr val="FFC000"/>
                </a:solidFill>
                <a:latin typeface="Calibri"/>
                <a:ea typeface="DejaVu Sans"/>
              </a:rPr>
              <a:t>Online Heart Rate Prediction using Acceleration from a Wrist Worn Wearable</a:t>
            </a:r>
            <a:endParaRPr lang="en-GB" sz="3600" b="0" strike="noStrike" spc="-1">
              <a:latin typeface="Arial"/>
            </a:endParaRPr>
          </a:p>
        </p:txBody>
      </p:sp>
      <p:sp>
        <p:nvSpPr>
          <p:cNvPr id="43" name="CustomShape 2"/>
          <p:cNvSpPr/>
          <p:nvPr/>
        </p:nvSpPr>
        <p:spPr>
          <a:xfrm>
            <a:off x="3213720" y="1907640"/>
            <a:ext cx="8215200" cy="222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360">
              <a:lnSpc>
                <a:spcPct val="100000"/>
              </a:lnSpc>
              <a:buClr>
                <a:srgbClr val="FFFF00"/>
              </a:buClr>
              <a:buFont typeface="Arial"/>
              <a:buAutoNum type="alphaUcPeriod"/>
            </a:pPr>
            <a:r>
              <a:rPr lang="en-GB" sz="2800" b="1" strike="noStrike" spc="-1">
                <a:solidFill>
                  <a:srgbClr val="FFFF00"/>
                </a:solidFill>
                <a:latin typeface="Calibri"/>
                <a:ea typeface="DejaVu Sans"/>
              </a:rPr>
              <a:t>PPG is energy-hungry – Accelerometers are energy efficient</a:t>
            </a:r>
            <a:endParaRPr lang="en-GB" sz="2800" b="0" strike="noStrike" spc="-1">
              <a:latin typeface="Arial"/>
            </a:endParaRPr>
          </a:p>
          <a:p>
            <a:pPr marL="514440" indent="-513360">
              <a:lnSpc>
                <a:spcPct val="100000"/>
              </a:lnSpc>
              <a:buClr>
                <a:srgbClr val="FFC000"/>
              </a:buClr>
              <a:buFont typeface="Arial"/>
              <a:buAutoNum type="alphaUcPeriod"/>
            </a:pPr>
            <a:r>
              <a:rPr lang="en-GB" sz="2800" b="1" strike="noStrike" spc="-1">
                <a:solidFill>
                  <a:srgbClr val="FFC000"/>
                </a:solidFill>
                <a:latin typeface="Calibri"/>
                <a:ea typeface="DejaVu Sans"/>
              </a:rPr>
              <a:t>Online AL algoritm predicting heart-rate to high accuracy</a:t>
            </a:r>
            <a:endParaRPr lang="en-GB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800" b="0" strike="noStrike" spc="-1"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>
            <a:off x="3069720" y="1238040"/>
            <a:ext cx="8215200" cy="51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1" strike="noStrike" spc="-1">
                <a:solidFill>
                  <a:srgbClr val="FFFF00"/>
                </a:solidFill>
                <a:latin typeface="Calibri"/>
                <a:ea typeface="DejaVu Sans"/>
              </a:rPr>
              <a:t>Ryan McConville (University of Bristol)</a:t>
            </a:r>
            <a:endParaRPr lang="en-GB" sz="2800" b="0" strike="noStrike" spc="-1">
              <a:latin typeface="Arial"/>
            </a:endParaRPr>
          </a:p>
        </p:txBody>
      </p:sp>
      <p:sp>
        <p:nvSpPr>
          <p:cNvPr id="45" name="CustomShape 4"/>
          <p:cNvSpPr/>
          <p:nvPr/>
        </p:nvSpPr>
        <p:spPr>
          <a:xfrm>
            <a:off x="441720" y="181800"/>
            <a:ext cx="1571760" cy="118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3600" b="0" i="1" strike="noStrike" spc="-1">
                <a:solidFill>
                  <a:srgbClr val="4472C4"/>
                </a:solidFill>
                <a:latin typeface="Book Antiqua"/>
                <a:ea typeface="Book Antiqua"/>
              </a:rPr>
              <a:t>MLMH</a:t>
            </a:r>
            <a:endParaRPr lang="en-GB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3600" b="0" i="1" strike="noStrike" spc="-1">
                <a:solidFill>
                  <a:srgbClr val="4472C4"/>
                </a:solidFill>
                <a:latin typeface="Book Antiqua"/>
                <a:ea typeface="Book Antiqua"/>
              </a:rPr>
              <a:t>2018</a:t>
            </a:r>
            <a:endParaRPr lang="en-GB" sz="3600" b="0" strike="noStrike" spc="-1">
              <a:latin typeface="Arial"/>
            </a:endParaRPr>
          </a:p>
        </p:txBody>
      </p:sp>
      <p:pic>
        <p:nvPicPr>
          <p:cNvPr id="46" name="Picture 45"/>
          <p:cNvPicPr/>
          <p:nvPr/>
        </p:nvPicPr>
        <p:blipFill>
          <a:blip r:embed="rId2"/>
          <a:stretch/>
        </p:blipFill>
        <p:spPr>
          <a:xfrm>
            <a:off x="4464000" y="3804120"/>
            <a:ext cx="5544000" cy="3071160"/>
          </a:xfrm>
          <a:prstGeom prst="rect">
            <a:avLst/>
          </a:prstGeom>
          <a:ln>
            <a:noFill/>
          </a:ln>
        </p:spPr>
      </p:pic>
      <p:pic>
        <p:nvPicPr>
          <p:cNvPr id="47" name="Picture 46"/>
          <p:cNvPicPr/>
          <p:nvPr/>
        </p:nvPicPr>
        <p:blipFill>
          <a:blip r:embed="rId3"/>
          <a:stretch/>
        </p:blipFill>
        <p:spPr>
          <a:xfrm>
            <a:off x="36000" y="5533560"/>
            <a:ext cx="2196000" cy="12175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42427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13848" y="267584"/>
            <a:ext cx="82161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>
                <a:solidFill>
                  <a:srgbClr val="FFC000"/>
                </a:solidFill>
              </a:rPr>
              <a:t>PGLasso</a:t>
            </a:r>
            <a:r>
              <a:rPr lang="en-US" altLang="zh-CN" sz="3600" b="1" dirty="0">
                <a:solidFill>
                  <a:srgbClr val="FFC000"/>
                </a:solidFill>
              </a:rPr>
              <a:t>: Microbial Community Detection through Phylogenetic Graphical Lasso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13846" y="2162327"/>
            <a:ext cx="82161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AutoNum type="alphaUcPeriod"/>
            </a:pPr>
            <a:r>
              <a:rPr lang="en-US" altLang="zh-CN" sz="2800" b="1" dirty="0">
                <a:solidFill>
                  <a:srgbClr val="FFFF00"/>
                </a:solidFill>
              </a:rPr>
              <a:t>Understand how microbes form functional communities that relate to certain diseases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altLang="zh-CN" sz="2800" b="1" dirty="0">
                <a:solidFill>
                  <a:srgbClr val="FFC000"/>
                </a:solidFill>
              </a:rPr>
              <a:t>Utilize phylogenetic information to leverage the problem of high </a:t>
            </a:r>
            <a:r>
              <a:rPr lang="en-US" altLang="zh-CN" sz="2800" b="1" dirty="0" smtClean="0">
                <a:solidFill>
                  <a:srgbClr val="FFC000"/>
                </a:solidFill>
              </a:rPr>
              <a:t>dimensionality paper</a:t>
            </a:r>
            <a:endParaRPr lang="en-US" altLang="zh-CN" sz="2800" b="1" kern="1200" dirty="0" smtClean="0">
              <a:solidFill>
                <a:srgbClr val="FFC000"/>
              </a:solidFill>
              <a:latin typeface="+mn-lt"/>
              <a:ea typeface="+mn-ea"/>
              <a:cs typeface="+mn-cs"/>
            </a:endParaRPr>
          </a:p>
          <a:p>
            <a:pPr marL="514350" indent="-514350" algn="l" defTabSz="914400" rtl="0" eaLnBrk="1" latinLnBrk="0" hangingPunct="1">
              <a:buFont typeface="Arial" charset="0"/>
              <a:buAutoNum type="alphaUcPeriod"/>
            </a:pPr>
            <a:r>
              <a:rPr lang="en-US" altLang="zh-CN" sz="2800" b="1" kern="1200" dirty="0" smtClean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Main result: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3847" y="1202654"/>
            <a:ext cx="82161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smtClean="0">
                <a:solidFill>
                  <a:srgbClr val="FFFF00"/>
                </a:solidFill>
              </a:rPr>
              <a:t>Chieh Lo</a:t>
            </a:r>
          </a:p>
          <a:p>
            <a:pPr algn="ctr"/>
            <a:r>
              <a:rPr lang="en-US" sz="2800" b="1" dirty="0" smtClean="0">
                <a:solidFill>
                  <a:srgbClr val="FFFF00"/>
                </a:solidFill>
              </a:rPr>
              <a:t>Carnegie Mellon University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2039" y="181820"/>
            <a:ext cx="167225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MLMH</a:t>
            </a:r>
          </a:p>
          <a:p>
            <a:pPr algn="ctr"/>
            <a:r>
              <a:rPr lang="en-US" sz="3600" i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2018</a:t>
            </a:r>
            <a:endParaRPr lang="en-US" sz="3600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Book Antiqua" charset="0"/>
              <a:ea typeface="Book Antiqua" charset="0"/>
              <a:cs typeface="Book Antiqua" charset="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414" y="4409096"/>
            <a:ext cx="5732925" cy="221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2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13846" y="471820"/>
            <a:ext cx="85861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3600" b="1" dirty="0">
                <a:solidFill>
                  <a:srgbClr val="FFC000"/>
                </a:solidFill>
              </a:rPr>
              <a:t>Generating Synthetic but Plausible Healthcare Record Datasets</a:t>
            </a:r>
            <a:endParaRPr lang="en-US" sz="3600" b="1" dirty="0">
              <a:solidFill>
                <a:srgbClr val="FFC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13846" y="2357801"/>
            <a:ext cx="821615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AutoNum type="alphaUcPeriod"/>
            </a:pPr>
            <a:endParaRPr lang="es-ES" altLang="zh-CN" sz="2800" b="1" dirty="0">
              <a:solidFill>
                <a:srgbClr val="FFFF00"/>
              </a:solidFill>
            </a:endParaRPr>
          </a:p>
          <a:p>
            <a:pPr marL="514350" indent="-514350" algn="l" defTabSz="914400" rtl="0" eaLnBrk="1" latinLnBrk="0" hangingPunct="1">
              <a:buFont typeface="Arial" charset="0"/>
              <a:buAutoNum type="alphaUcPeriod"/>
            </a:pPr>
            <a:endParaRPr lang="es-ES" altLang="zh-CN" sz="2800" b="1" kern="1200" dirty="0">
              <a:solidFill>
                <a:srgbClr val="FFFF00"/>
              </a:solidFill>
              <a:latin typeface="+mn-lt"/>
              <a:ea typeface="+mn-ea"/>
              <a:cs typeface="+mn-cs"/>
            </a:endParaRPr>
          </a:p>
          <a:p>
            <a:pPr marL="514350" indent="-514350" algn="l" defTabSz="914400" rtl="0" eaLnBrk="1" latinLnBrk="0" hangingPunct="1">
              <a:buFont typeface="Arial" charset="0"/>
              <a:buAutoNum type="alphaUcPeriod"/>
            </a:pPr>
            <a:r>
              <a:rPr lang="es-ES" altLang="zh-CN" sz="2800" b="1" dirty="0" err="1">
                <a:solidFill>
                  <a:srgbClr val="FFFF00"/>
                </a:solidFill>
              </a:rPr>
              <a:t>Generation</a:t>
            </a:r>
            <a:r>
              <a:rPr lang="es-ES" altLang="zh-CN" sz="2800" b="1" dirty="0">
                <a:solidFill>
                  <a:srgbClr val="FFFF00"/>
                </a:solidFill>
              </a:rPr>
              <a:t> </a:t>
            </a:r>
            <a:r>
              <a:rPr lang="es-ES" altLang="zh-CN" sz="2800" b="1" dirty="0" err="1">
                <a:solidFill>
                  <a:srgbClr val="FFFF00"/>
                </a:solidFill>
              </a:rPr>
              <a:t>of</a:t>
            </a:r>
            <a:r>
              <a:rPr lang="es-ES" altLang="zh-CN" sz="2800" b="1" dirty="0">
                <a:solidFill>
                  <a:srgbClr val="FFFF00"/>
                </a:solidFill>
              </a:rPr>
              <a:t> </a:t>
            </a:r>
            <a:r>
              <a:rPr lang="es-ES" altLang="zh-CN" sz="2800" b="1" dirty="0" err="1">
                <a:solidFill>
                  <a:srgbClr val="FFFF00"/>
                </a:solidFill>
              </a:rPr>
              <a:t>synthetic</a:t>
            </a:r>
            <a:r>
              <a:rPr lang="es-ES" altLang="zh-CN" sz="2800" b="1" dirty="0">
                <a:solidFill>
                  <a:srgbClr val="FFFF00"/>
                </a:solidFill>
              </a:rPr>
              <a:t> Data </a:t>
            </a:r>
            <a:r>
              <a:rPr lang="es-ES" altLang="zh-CN" sz="2800" b="1" dirty="0" err="1">
                <a:solidFill>
                  <a:srgbClr val="FFFF00"/>
                </a:solidFill>
              </a:rPr>
              <a:t>that</a:t>
            </a:r>
            <a:r>
              <a:rPr lang="es-ES" altLang="zh-CN" sz="2800" b="1" dirty="0">
                <a:solidFill>
                  <a:srgbClr val="FFFF00"/>
                </a:solidFill>
              </a:rPr>
              <a:t> looks </a:t>
            </a:r>
            <a:r>
              <a:rPr lang="es-ES" altLang="zh-CN" sz="2800" b="1" dirty="0" err="1">
                <a:solidFill>
                  <a:srgbClr val="FFFF00"/>
                </a:solidFill>
              </a:rPr>
              <a:t>like</a:t>
            </a:r>
            <a:r>
              <a:rPr lang="es-ES" altLang="zh-CN" sz="2800" b="1" dirty="0">
                <a:solidFill>
                  <a:srgbClr val="FFFF00"/>
                </a:solidFill>
              </a:rPr>
              <a:t> real.</a:t>
            </a:r>
          </a:p>
          <a:p>
            <a:pPr marL="514350" indent="-514350" algn="l" defTabSz="914400" rtl="0" eaLnBrk="1" latinLnBrk="0" hangingPunct="1">
              <a:buFont typeface="Arial" charset="0"/>
              <a:buAutoNum type="alphaUcPeriod"/>
            </a:pPr>
            <a:r>
              <a:rPr lang="en-US" altLang="zh-CN" sz="2800" b="1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A fast and simple to tune new method </a:t>
            </a:r>
          </a:p>
          <a:p>
            <a:pPr marL="514350" indent="-514350" algn="l" defTabSz="914400" rtl="0" eaLnBrk="1" latinLnBrk="0" hangingPunct="1">
              <a:buFont typeface="Arial" charset="0"/>
              <a:buAutoNum type="alphaUcPeriod"/>
            </a:pPr>
            <a:r>
              <a:rPr lang="es-ES" sz="2800" b="1" dirty="0">
                <a:solidFill>
                  <a:srgbClr val="FFFF00"/>
                </a:solidFill>
              </a:rPr>
              <a:t>R</a:t>
            </a:r>
            <a:r>
              <a:rPr lang="en-US" sz="2800" b="1" dirty="0" err="1">
                <a:solidFill>
                  <a:srgbClr val="FFFF00"/>
                </a:solidFill>
              </a:rPr>
              <a:t>andom</a:t>
            </a:r>
            <a:r>
              <a:rPr lang="en-US" sz="2800" b="1" dirty="0">
                <a:solidFill>
                  <a:srgbClr val="FFFF00"/>
                </a:solidFill>
              </a:rPr>
              <a:t> Forest performs under 55% classifying synthetic data</a:t>
            </a:r>
            <a:endParaRPr lang="en-US" sz="2800" b="1" dirty="0">
              <a:solidFill>
                <a:srgbClr val="FFC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3846" y="1838696"/>
            <a:ext cx="821615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FFFF00"/>
                </a:solidFill>
              </a:rPr>
              <a:t>Laura </a:t>
            </a:r>
            <a:r>
              <a:rPr lang="es-ES" sz="2800" b="1" dirty="0" err="1">
                <a:solidFill>
                  <a:srgbClr val="FFFF00"/>
                </a:solidFill>
              </a:rPr>
              <a:t>Aviñó</a:t>
            </a:r>
            <a:r>
              <a:rPr lang="es-ES" sz="2800" b="1" dirty="0">
                <a:solidFill>
                  <a:srgbClr val="FFFF00"/>
                </a:solidFill>
              </a:rPr>
              <a:t>*+, </a:t>
            </a:r>
            <a:r>
              <a:rPr lang="es-ES" sz="2800" b="1" dirty="0" err="1">
                <a:solidFill>
                  <a:srgbClr val="FFFF00"/>
                </a:solidFill>
              </a:rPr>
              <a:t>Matteo</a:t>
            </a:r>
            <a:r>
              <a:rPr lang="es-ES" sz="2800" b="1" dirty="0">
                <a:solidFill>
                  <a:srgbClr val="FFFF00"/>
                </a:solidFill>
              </a:rPr>
              <a:t> Ruffini* and Ricard </a:t>
            </a:r>
            <a:r>
              <a:rPr lang="es-ES" sz="2800" b="1" dirty="0" err="1">
                <a:solidFill>
                  <a:srgbClr val="FFFF00"/>
                </a:solidFill>
              </a:rPr>
              <a:t>Gavaldà</a:t>
            </a:r>
            <a:r>
              <a:rPr lang="en-US" sz="2800" b="1" dirty="0">
                <a:solidFill>
                  <a:srgbClr val="FFFF00"/>
                </a:solidFill>
              </a:rPr>
              <a:t>†</a:t>
            </a:r>
            <a:r>
              <a:rPr lang="es-ES" sz="2800" b="1" dirty="0">
                <a:solidFill>
                  <a:srgbClr val="FFFF00"/>
                </a:solidFill>
              </a:rPr>
              <a:t>.</a:t>
            </a:r>
          </a:p>
          <a:p>
            <a:pPr algn="ctr"/>
            <a:r>
              <a:rPr lang="en-US" sz="1600" b="1" dirty="0">
                <a:solidFill>
                  <a:srgbClr val="FFFF00"/>
                </a:solidFill>
              </a:rPr>
              <a:t>+</a:t>
            </a:r>
            <a:r>
              <a:rPr lang="en-US" sz="1600" b="1" dirty="0" err="1">
                <a:solidFill>
                  <a:srgbClr val="FFFF00"/>
                </a:solidFill>
              </a:rPr>
              <a:t>Esci</a:t>
            </a:r>
            <a:r>
              <a:rPr lang="en-US" sz="1600" b="1" dirty="0">
                <a:solidFill>
                  <a:srgbClr val="FFFF00"/>
                </a:solidFill>
              </a:rPr>
              <a:t>-UPF Barcelona, Spain; * UPC Barcelona, Spain; †</a:t>
            </a:r>
            <a:r>
              <a:rPr lang="en-US" sz="1600" b="1" dirty="0" err="1">
                <a:solidFill>
                  <a:srgbClr val="FFFF00"/>
                </a:solidFill>
              </a:rPr>
              <a:t>BGSMath</a:t>
            </a:r>
            <a:r>
              <a:rPr lang="en-US" sz="1600" b="1" dirty="0">
                <a:solidFill>
                  <a:srgbClr val="FFFF00"/>
                </a:solidFill>
              </a:rPr>
              <a:t>, Barcelona, Spain</a:t>
            </a:r>
          </a:p>
          <a:p>
            <a:pPr algn="ctr"/>
            <a:endParaRPr lang="en-US" sz="2800" b="1" dirty="0">
              <a:solidFill>
                <a:srgbClr val="FFFF00"/>
              </a:solidFill>
            </a:endParaRPr>
          </a:p>
          <a:p>
            <a:pPr algn="ctr"/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2039" y="181820"/>
            <a:ext cx="167225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MLMH</a:t>
            </a:r>
          </a:p>
          <a:p>
            <a:pPr algn="ctr"/>
            <a:r>
              <a:rPr lang="en-US" sz="36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ook Antiqua" charset="0"/>
                <a:ea typeface="Book Antiqua" charset="0"/>
                <a:cs typeface="Book Antiqua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1257616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1016</Words>
  <Application>Microsoft Macintosh PowerPoint</Application>
  <PresentationFormat>Widescreen</PresentationFormat>
  <Paragraphs>171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Al Bayan Plain</vt:lpstr>
      <vt:lpstr>Bodoni MT</vt:lpstr>
      <vt:lpstr>Book Antiqua</vt:lpstr>
      <vt:lpstr>Calibri</vt:lpstr>
      <vt:lpstr>Calibri Light</vt:lpstr>
      <vt:lpstr>DejaVu Sans</vt:lpstr>
      <vt:lpstr>DengXian</vt:lpstr>
      <vt:lpstr>IBM Plex Sans Medium</vt:lpstr>
      <vt:lpstr>Times New Roman</vt:lpstr>
      <vt:lpstr>新細明體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 Da</dc:creator>
  <cp:lastModifiedBy>Yan Da</cp:lastModifiedBy>
  <cp:revision>24</cp:revision>
  <dcterms:created xsi:type="dcterms:W3CDTF">2018-07-26T15:49:05Z</dcterms:created>
  <dcterms:modified xsi:type="dcterms:W3CDTF">2018-08-18T14:20:28Z</dcterms:modified>
</cp:coreProperties>
</file>